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69" r:id="rId5"/>
    <p:sldId id="271" r:id="rId6"/>
    <p:sldId id="260" r:id="rId7"/>
    <p:sldId id="257" r:id="rId8"/>
    <p:sldId id="268" r:id="rId9"/>
    <p:sldId id="258" r:id="rId10"/>
    <p:sldId id="278" r:id="rId11"/>
    <p:sldId id="279" r:id="rId12"/>
    <p:sldId id="265" r:id="rId13"/>
    <p:sldId id="262" r:id="rId14"/>
    <p:sldId id="263" r:id="rId15"/>
    <p:sldId id="275" r:id="rId16"/>
    <p:sldId id="259" r:id="rId17"/>
    <p:sldId id="281" r:id="rId18"/>
    <p:sldId id="272" r:id="rId19"/>
    <p:sldId id="273" r:id="rId20"/>
    <p:sldId id="274" r:id="rId21"/>
    <p:sldId id="264"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7"/>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4D94F-10D8-4C2B-8B77-CF4BCA1C39CC}" v="800" dt="2025-01-14T14:13:41.343"/>
    <p1510:client id="{6EA6EC19-970B-4C00-91C4-13F1E70A22CE}" v="859" dt="2025-01-14T15:37:53.287"/>
    <p1510:client id="{C49B9D86-561E-4D0A-A3D1-57338100B642}" v="1" dt="2025-01-16T11:27:48.664"/>
    <p1510:client id="{F5BECA9D-C751-4173-B09E-32E1FFB06A27}" v="3562" dt="2025-01-14T13:51:56.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F0ABE1-2A34-4F4E-9E6F-7CAA41663DB2}"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F24A0B4-45A2-465D-BF90-C7BE8E0027C9}">
      <dgm:prSet/>
      <dgm:spPr/>
      <dgm:t>
        <a:bodyPr/>
        <a:lstStyle/>
        <a:p>
          <a:pPr>
            <a:lnSpc>
              <a:spcPct val="100000"/>
            </a:lnSpc>
            <a:defRPr cap="all"/>
          </a:pPr>
          <a:r>
            <a:rPr lang="nl-NL"/>
            <a:t>PROBLEEMVERKENNING</a:t>
          </a:r>
          <a:endParaRPr lang="en-US"/>
        </a:p>
      </dgm:t>
    </dgm:pt>
    <dgm:pt modelId="{AB6A03F0-EF24-429F-8149-D9E041FE859F}" type="parTrans" cxnId="{58AD8DE6-D3EB-4ADB-9DC1-F1C216B5A0BB}">
      <dgm:prSet/>
      <dgm:spPr/>
      <dgm:t>
        <a:bodyPr/>
        <a:lstStyle/>
        <a:p>
          <a:endParaRPr lang="en-US"/>
        </a:p>
      </dgm:t>
    </dgm:pt>
    <dgm:pt modelId="{9CA16366-99A8-4B5E-A40D-F2C4E7A19428}" type="sibTrans" cxnId="{58AD8DE6-D3EB-4ADB-9DC1-F1C216B5A0BB}">
      <dgm:prSet/>
      <dgm:spPr/>
      <dgm:t>
        <a:bodyPr/>
        <a:lstStyle/>
        <a:p>
          <a:endParaRPr lang="en-US"/>
        </a:p>
      </dgm:t>
    </dgm:pt>
    <dgm:pt modelId="{E65DB753-BEDB-4FA6-858F-A9D728222815}">
      <dgm:prSet/>
      <dgm:spPr/>
      <dgm:t>
        <a:bodyPr/>
        <a:lstStyle/>
        <a:p>
          <a:pPr>
            <a:lnSpc>
              <a:spcPct val="100000"/>
            </a:lnSpc>
            <a:defRPr cap="all"/>
          </a:pPr>
          <a:r>
            <a:rPr lang="nl-NL"/>
            <a:t>Data vanuit stakeholders</a:t>
          </a:r>
          <a:endParaRPr lang="en-US"/>
        </a:p>
      </dgm:t>
    </dgm:pt>
    <dgm:pt modelId="{A8939F5A-3C1D-49BB-B055-CF90DE537430}" type="parTrans" cxnId="{FA83DF44-66A3-460F-B2B9-4CD3B9EDA4F9}">
      <dgm:prSet/>
      <dgm:spPr/>
      <dgm:t>
        <a:bodyPr/>
        <a:lstStyle/>
        <a:p>
          <a:endParaRPr lang="en-US"/>
        </a:p>
      </dgm:t>
    </dgm:pt>
    <dgm:pt modelId="{B9D95D38-1FB2-4B21-95F1-2F6144094549}" type="sibTrans" cxnId="{FA83DF44-66A3-460F-B2B9-4CD3B9EDA4F9}">
      <dgm:prSet/>
      <dgm:spPr/>
      <dgm:t>
        <a:bodyPr/>
        <a:lstStyle/>
        <a:p>
          <a:endParaRPr lang="en-US"/>
        </a:p>
      </dgm:t>
    </dgm:pt>
    <dgm:pt modelId="{F3B79000-FB81-45BE-BEE9-33F7B79A8F12}">
      <dgm:prSet/>
      <dgm:spPr/>
      <dgm:t>
        <a:bodyPr/>
        <a:lstStyle/>
        <a:p>
          <a:pPr>
            <a:lnSpc>
              <a:spcPct val="100000"/>
            </a:lnSpc>
            <a:defRPr cap="all"/>
          </a:pPr>
          <a:r>
            <a:rPr lang="nl-NL"/>
            <a:t>Locatie analyse</a:t>
          </a:r>
          <a:endParaRPr lang="en-US"/>
        </a:p>
      </dgm:t>
    </dgm:pt>
    <dgm:pt modelId="{F4E51B2B-4169-493E-856E-A4CD59409639}" type="parTrans" cxnId="{5CA1346E-0613-45FE-B1F6-AB9BECE0B006}">
      <dgm:prSet/>
      <dgm:spPr/>
      <dgm:t>
        <a:bodyPr/>
        <a:lstStyle/>
        <a:p>
          <a:endParaRPr lang="en-US"/>
        </a:p>
      </dgm:t>
    </dgm:pt>
    <dgm:pt modelId="{2F7460A3-4436-4905-ABFD-AEDD1FA18E11}" type="sibTrans" cxnId="{5CA1346E-0613-45FE-B1F6-AB9BECE0B006}">
      <dgm:prSet/>
      <dgm:spPr/>
      <dgm:t>
        <a:bodyPr/>
        <a:lstStyle/>
        <a:p>
          <a:endParaRPr lang="en-US"/>
        </a:p>
      </dgm:t>
    </dgm:pt>
    <dgm:pt modelId="{55F7198B-190A-4494-98FA-3E206F291CB2}">
      <dgm:prSet/>
      <dgm:spPr/>
      <dgm:t>
        <a:bodyPr/>
        <a:lstStyle/>
        <a:p>
          <a:pPr>
            <a:lnSpc>
              <a:spcPct val="100000"/>
            </a:lnSpc>
            <a:defRPr cap="all"/>
          </a:pPr>
          <a:r>
            <a:rPr lang="nl-NL"/>
            <a:t>Woonconcepten en ontwerpen</a:t>
          </a:r>
          <a:endParaRPr lang="en-US"/>
        </a:p>
      </dgm:t>
    </dgm:pt>
    <dgm:pt modelId="{23688143-0DC3-4431-AE17-98E932E9E200}" type="parTrans" cxnId="{6CCE7133-1B4F-49FF-864D-D453A8E8EF42}">
      <dgm:prSet/>
      <dgm:spPr/>
      <dgm:t>
        <a:bodyPr/>
        <a:lstStyle/>
        <a:p>
          <a:endParaRPr lang="en-US"/>
        </a:p>
      </dgm:t>
    </dgm:pt>
    <dgm:pt modelId="{9D6EFF1A-F0BB-449B-9CF7-20F217096E42}" type="sibTrans" cxnId="{6CCE7133-1B4F-49FF-864D-D453A8E8EF42}">
      <dgm:prSet/>
      <dgm:spPr/>
      <dgm:t>
        <a:bodyPr/>
        <a:lstStyle/>
        <a:p>
          <a:endParaRPr lang="en-US"/>
        </a:p>
      </dgm:t>
    </dgm:pt>
    <dgm:pt modelId="{4DB686EB-411F-4B9C-AEE9-64B29D2619FF}" type="pres">
      <dgm:prSet presAssocID="{5AF0ABE1-2A34-4F4E-9E6F-7CAA41663DB2}" presName="root" presStyleCnt="0">
        <dgm:presLayoutVars>
          <dgm:dir/>
          <dgm:resizeHandles val="exact"/>
        </dgm:presLayoutVars>
      </dgm:prSet>
      <dgm:spPr/>
    </dgm:pt>
    <dgm:pt modelId="{387A0D02-5BB9-4456-BC47-746CE7A08D63}" type="pres">
      <dgm:prSet presAssocID="{3F24A0B4-45A2-465D-BF90-C7BE8E0027C9}" presName="compNode" presStyleCnt="0"/>
      <dgm:spPr/>
    </dgm:pt>
    <dgm:pt modelId="{CC3374B9-E4FC-4924-B946-012379070C81}" type="pres">
      <dgm:prSet presAssocID="{3F24A0B4-45A2-465D-BF90-C7BE8E0027C9}" presName="iconBgRect" presStyleLbl="bgShp" presStyleIdx="0" presStyleCnt="4"/>
      <dgm:spPr>
        <a:prstGeom prst="round2DiagRect">
          <a:avLst>
            <a:gd name="adj1" fmla="val 29727"/>
            <a:gd name="adj2" fmla="val 0"/>
          </a:avLst>
        </a:prstGeom>
      </dgm:spPr>
    </dgm:pt>
    <dgm:pt modelId="{1E7E6DA3-92B0-4400-829F-43747C0AD8A5}" type="pres">
      <dgm:prSet presAssocID="{3F24A0B4-45A2-465D-BF90-C7BE8E0027C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A01B62F6-5E45-411A-AF1C-C9506935B12B}" type="pres">
      <dgm:prSet presAssocID="{3F24A0B4-45A2-465D-BF90-C7BE8E0027C9}" presName="spaceRect" presStyleCnt="0"/>
      <dgm:spPr/>
    </dgm:pt>
    <dgm:pt modelId="{9F066D45-2994-4C65-8E28-B5B8313D9D9C}" type="pres">
      <dgm:prSet presAssocID="{3F24A0B4-45A2-465D-BF90-C7BE8E0027C9}" presName="textRect" presStyleLbl="revTx" presStyleIdx="0" presStyleCnt="4">
        <dgm:presLayoutVars>
          <dgm:chMax val="1"/>
          <dgm:chPref val="1"/>
        </dgm:presLayoutVars>
      </dgm:prSet>
      <dgm:spPr/>
    </dgm:pt>
    <dgm:pt modelId="{7E0C6991-E610-415C-8DDF-42E59CE65B79}" type="pres">
      <dgm:prSet presAssocID="{9CA16366-99A8-4B5E-A40D-F2C4E7A19428}" presName="sibTrans" presStyleCnt="0"/>
      <dgm:spPr/>
    </dgm:pt>
    <dgm:pt modelId="{CD4207B7-3F12-4CA1-AB5E-B60ABA961C15}" type="pres">
      <dgm:prSet presAssocID="{E65DB753-BEDB-4FA6-858F-A9D728222815}" presName="compNode" presStyleCnt="0"/>
      <dgm:spPr/>
    </dgm:pt>
    <dgm:pt modelId="{FCB94D4B-BF1D-44D5-A55E-FB08CEAA7631}" type="pres">
      <dgm:prSet presAssocID="{E65DB753-BEDB-4FA6-858F-A9D728222815}" presName="iconBgRect" presStyleLbl="bgShp" presStyleIdx="1" presStyleCnt="4"/>
      <dgm:spPr>
        <a:prstGeom prst="round2DiagRect">
          <a:avLst>
            <a:gd name="adj1" fmla="val 29727"/>
            <a:gd name="adj2" fmla="val 0"/>
          </a:avLst>
        </a:prstGeom>
      </dgm:spPr>
    </dgm:pt>
    <dgm:pt modelId="{88AA5BC2-2428-4513-8A9C-59E59BBCA2E8}" type="pres">
      <dgm:prSet presAssocID="{E65DB753-BEDB-4FA6-858F-A9D72822281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175E1A5A-7950-41C7-AAA7-7975D0D51997}" type="pres">
      <dgm:prSet presAssocID="{E65DB753-BEDB-4FA6-858F-A9D728222815}" presName="spaceRect" presStyleCnt="0"/>
      <dgm:spPr/>
    </dgm:pt>
    <dgm:pt modelId="{7EBFA51C-9E2A-418E-AB09-07831C624C77}" type="pres">
      <dgm:prSet presAssocID="{E65DB753-BEDB-4FA6-858F-A9D728222815}" presName="textRect" presStyleLbl="revTx" presStyleIdx="1" presStyleCnt="4">
        <dgm:presLayoutVars>
          <dgm:chMax val="1"/>
          <dgm:chPref val="1"/>
        </dgm:presLayoutVars>
      </dgm:prSet>
      <dgm:spPr/>
    </dgm:pt>
    <dgm:pt modelId="{8897F70A-95F3-47D4-AA04-D4872AB5AC27}" type="pres">
      <dgm:prSet presAssocID="{B9D95D38-1FB2-4B21-95F1-2F6144094549}" presName="sibTrans" presStyleCnt="0"/>
      <dgm:spPr/>
    </dgm:pt>
    <dgm:pt modelId="{2FFF98CD-D1E8-4976-9070-60D0A3948DBB}" type="pres">
      <dgm:prSet presAssocID="{F3B79000-FB81-45BE-BEE9-33F7B79A8F12}" presName="compNode" presStyleCnt="0"/>
      <dgm:spPr/>
    </dgm:pt>
    <dgm:pt modelId="{3F29D2F9-F4CA-488E-9A99-1892384B3942}" type="pres">
      <dgm:prSet presAssocID="{F3B79000-FB81-45BE-BEE9-33F7B79A8F12}" presName="iconBgRect" presStyleLbl="bgShp" presStyleIdx="2" presStyleCnt="4"/>
      <dgm:spPr>
        <a:prstGeom prst="round2DiagRect">
          <a:avLst>
            <a:gd name="adj1" fmla="val 29727"/>
            <a:gd name="adj2" fmla="val 0"/>
          </a:avLst>
        </a:prstGeom>
      </dgm:spPr>
    </dgm:pt>
    <dgm:pt modelId="{DAEE8CF3-4035-4897-9A31-CA86D44AEFEC}" type="pres">
      <dgm:prSet presAssocID="{F3B79000-FB81-45BE-BEE9-33F7B79A8F1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ing"/>
        </a:ext>
      </dgm:extLst>
    </dgm:pt>
    <dgm:pt modelId="{BA3C8B60-0EB0-4B03-9B38-B5D133D756C2}" type="pres">
      <dgm:prSet presAssocID="{F3B79000-FB81-45BE-BEE9-33F7B79A8F12}" presName="spaceRect" presStyleCnt="0"/>
      <dgm:spPr/>
    </dgm:pt>
    <dgm:pt modelId="{D2DC81C7-BDDB-425A-8B08-658EA523E1AB}" type="pres">
      <dgm:prSet presAssocID="{F3B79000-FB81-45BE-BEE9-33F7B79A8F12}" presName="textRect" presStyleLbl="revTx" presStyleIdx="2" presStyleCnt="4">
        <dgm:presLayoutVars>
          <dgm:chMax val="1"/>
          <dgm:chPref val="1"/>
        </dgm:presLayoutVars>
      </dgm:prSet>
      <dgm:spPr/>
    </dgm:pt>
    <dgm:pt modelId="{B7EA2B0D-8543-411E-BEC9-4DC212D67F6E}" type="pres">
      <dgm:prSet presAssocID="{2F7460A3-4436-4905-ABFD-AEDD1FA18E11}" presName="sibTrans" presStyleCnt="0"/>
      <dgm:spPr/>
    </dgm:pt>
    <dgm:pt modelId="{45A0962A-8739-4CA8-BFDB-71536CA22F97}" type="pres">
      <dgm:prSet presAssocID="{55F7198B-190A-4494-98FA-3E206F291CB2}" presName="compNode" presStyleCnt="0"/>
      <dgm:spPr/>
    </dgm:pt>
    <dgm:pt modelId="{62D19D15-445C-44BA-A3DC-B9ED878B0D0E}" type="pres">
      <dgm:prSet presAssocID="{55F7198B-190A-4494-98FA-3E206F291CB2}" presName="iconBgRect" presStyleLbl="bgShp" presStyleIdx="3" presStyleCnt="4"/>
      <dgm:spPr>
        <a:prstGeom prst="round2DiagRect">
          <a:avLst>
            <a:gd name="adj1" fmla="val 29727"/>
            <a:gd name="adj2" fmla="val 0"/>
          </a:avLst>
        </a:prstGeom>
      </dgm:spPr>
    </dgm:pt>
    <dgm:pt modelId="{472AF755-6615-451B-B210-318E82D8E45F}" type="pres">
      <dgm:prSet presAssocID="{55F7198B-190A-4494-98FA-3E206F291CB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inkje"/>
        </a:ext>
      </dgm:extLst>
    </dgm:pt>
    <dgm:pt modelId="{3CC4307C-D3CB-475B-8369-28D58CEF387D}" type="pres">
      <dgm:prSet presAssocID="{55F7198B-190A-4494-98FA-3E206F291CB2}" presName="spaceRect" presStyleCnt="0"/>
      <dgm:spPr/>
    </dgm:pt>
    <dgm:pt modelId="{70E95B28-7926-4D1E-9D68-458F18D2C752}" type="pres">
      <dgm:prSet presAssocID="{55F7198B-190A-4494-98FA-3E206F291CB2}" presName="textRect" presStyleLbl="revTx" presStyleIdx="3" presStyleCnt="4">
        <dgm:presLayoutVars>
          <dgm:chMax val="1"/>
          <dgm:chPref val="1"/>
        </dgm:presLayoutVars>
      </dgm:prSet>
      <dgm:spPr/>
    </dgm:pt>
  </dgm:ptLst>
  <dgm:cxnLst>
    <dgm:cxn modelId="{F4717F00-1967-4321-AC4F-2DE78DCBDDFD}" type="presOf" srcId="{55F7198B-190A-4494-98FA-3E206F291CB2}" destId="{70E95B28-7926-4D1E-9D68-458F18D2C752}" srcOrd="0" destOrd="0" presId="urn:microsoft.com/office/officeart/2018/5/layout/IconLeafLabelList"/>
    <dgm:cxn modelId="{8820B813-EE4E-4BBB-92A8-19178BE76B91}" type="presOf" srcId="{5AF0ABE1-2A34-4F4E-9E6F-7CAA41663DB2}" destId="{4DB686EB-411F-4B9C-AEE9-64B29D2619FF}" srcOrd="0" destOrd="0" presId="urn:microsoft.com/office/officeart/2018/5/layout/IconLeafLabelList"/>
    <dgm:cxn modelId="{6CCE7133-1B4F-49FF-864D-D453A8E8EF42}" srcId="{5AF0ABE1-2A34-4F4E-9E6F-7CAA41663DB2}" destId="{55F7198B-190A-4494-98FA-3E206F291CB2}" srcOrd="3" destOrd="0" parTransId="{23688143-0DC3-4431-AE17-98E932E9E200}" sibTransId="{9D6EFF1A-F0BB-449B-9CF7-20F217096E42}"/>
    <dgm:cxn modelId="{FA83DF44-66A3-460F-B2B9-4CD3B9EDA4F9}" srcId="{5AF0ABE1-2A34-4F4E-9E6F-7CAA41663DB2}" destId="{E65DB753-BEDB-4FA6-858F-A9D728222815}" srcOrd="1" destOrd="0" parTransId="{A8939F5A-3C1D-49BB-B055-CF90DE537430}" sibTransId="{B9D95D38-1FB2-4B21-95F1-2F6144094549}"/>
    <dgm:cxn modelId="{5CA1346E-0613-45FE-B1F6-AB9BECE0B006}" srcId="{5AF0ABE1-2A34-4F4E-9E6F-7CAA41663DB2}" destId="{F3B79000-FB81-45BE-BEE9-33F7B79A8F12}" srcOrd="2" destOrd="0" parTransId="{F4E51B2B-4169-493E-856E-A4CD59409639}" sibTransId="{2F7460A3-4436-4905-ABFD-AEDD1FA18E11}"/>
    <dgm:cxn modelId="{F7117E70-2ACB-4193-8D99-A773E5336EF1}" type="presOf" srcId="{3F24A0B4-45A2-465D-BF90-C7BE8E0027C9}" destId="{9F066D45-2994-4C65-8E28-B5B8313D9D9C}" srcOrd="0" destOrd="0" presId="urn:microsoft.com/office/officeart/2018/5/layout/IconLeafLabelList"/>
    <dgm:cxn modelId="{EEA6D4C9-91C2-49EF-AD2E-43E0F47EFC54}" type="presOf" srcId="{E65DB753-BEDB-4FA6-858F-A9D728222815}" destId="{7EBFA51C-9E2A-418E-AB09-07831C624C77}" srcOrd="0" destOrd="0" presId="urn:microsoft.com/office/officeart/2018/5/layout/IconLeafLabelList"/>
    <dgm:cxn modelId="{58AD8DE6-D3EB-4ADB-9DC1-F1C216B5A0BB}" srcId="{5AF0ABE1-2A34-4F4E-9E6F-7CAA41663DB2}" destId="{3F24A0B4-45A2-465D-BF90-C7BE8E0027C9}" srcOrd="0" destOrd="0" parTransId="{AB6A03F0-EF24-429F-8149-D9E041FE859F}" sibTransId="{9CA16366-99A8-4B5E-A40D-F2C4E7A19428}"/>
    <dgm:cxn modelId="{2C7A6CF1-0730-4F8E-9250-91B974BB9033}" type="presOf" srcId="{F3B79000-FB81-45BE-BEE9-33F7B79A8F12}" destId="{D2DC81C7-BDDB-425A-8B08-658EA523E1AB}" srcOrd="0" destOrd="0" presId="urn:microsoft.com/office/officeart/2018/5/layout/IconLeafLabelList"/>
    <dgm:cxn modelId="{6F864D82-A844-4AF8-BA2E-E54373FEF497}" type="presParOf" srcId="{4DB686EB-411F-4B9C-AEE9-64B29D2619FF}" destId="{387A0D02-5BB9-4456-BC47-746CE7A08D63}" srcOrd="0" destOrd="0" presId="urn:microsoft.com/office/officeart/2018/5/layout/IconLeafLabelList"/>
    <dgm:cxn modelId="{953332C8-8060-4613-B09A-1974C253C86F}" type="presParOf" srcId="{387A0D02-5BB9-4456-BC47-746CE7A08D63}" destId="{CC3374B9-E4FC-4924-B946-012379070C81}" srcOrd="0" destOrd="0" presId="urn:microsoft.com/office/officeart/2018/5/layout/IconLeafLabelList"/>
    <dgm:cxn modelId="{22D6DC7B-6D73-41EA-A3FD-401F500EBEA7}" type="presParOf" srcId="{387A0D02-5BB9-4456-BC47-746CE7A08D63}" destId="{1E7E6DA3-92B0-4400-829F-43747C0AD8A5}" srcOrd="1" destOrd="0" presId="urn:microsoft.com/office/officeart/2018/5/layout/IconLeafLabelList"/>
    <dgm:cxn modelId="{8A1996E6-E6EE-4B2B-97C9-8C468C38CC1B}" type="presParOf" srcId="{387A0D02-5BB9-4456-BC47-746CE7A08D63}" destId="{A01B62F6-5E45-411A-AF1C-C9506935B12B}" srcOrd="2" destOrd="0" presId="urn:microsoft.com/office/officeart/2018/5/layout/IconLeafLabelList"/>
    <dgm:cxn modelId="{2FA6BF62-D2A8-4924-9845-13B23542C0A8}" type="presParOf" srcId="{387A0D02-5BB9-4456-BC47-746CE7A08D63}" destId="{9F066D45-2994-4C65-8E28-B5B8313D9D9C}" srcOrd="3" destOrd="0" presId="urn:microsoft.com/office/officeart/2018/5/layout/IconLeafLabelList"/>
    <dgm:cxn modelId="{09B01238-5731-4D3D-93F5-B341E6806019}" type="presParOf" srcId="{4DB686EB-411F-4B9C-AEE9-64B29D2619FF}" destId="{7E0C6991-E610-415C-8DDF-42E59CE65B79}" srcOrd="1" destOrd="0" presId="urn:microsoft.com/office/officeart/2018/5/layout/IconLeafLabelList"/>
    <dgm:cxn modelId="{6EE2CCA9-3243-471D-8B05-EF2BD3D4D57A}" type="presParOf" srcId="{4DB686EB-411F-4B9C-AEE9-64B29D2619FF}" destId="{CD4207B7-3F12-4CA1-AB5E-B60ABA961C15}" srcOrd="2" destOrd="0" presId="urn:microsoft.com/office/officeart/2018/5/layout/IconLeafLabelList"/>
    <dgm:cxn modelId="{3BCCBD6B-4AFF-484F-95F8-B55403A02A90}" type="presParOf" srcId="{CD4207B7-3F12-4CA1-AB5E-B60ABA961C15}" destId="{FCB94D4B-BF1D-44D5-A55E-FB08CEAA7631}" srcOrd="0" destOrd="0" presId="urn:microsoft.com/office/officeart/2018/5/layout/IconLeafLabelList"/>
    <dgm:cxn modelId="{827D8CD0-32AE-4EB1-BF8D-035862D7B904}" type="presParOf" srcId="{CD4207B7-3F12-4CA1-AB5E-B60ABA961C15}" destId="{88AA5BC2-2428-4513-8A9C-59E59BBCA2E8}" srcOrd="1" destOrd="0" presId="urn:microsoft.com/office/officeart/2018/5/layout/IconLeafLabelList"/>
    <dgm:cxn modelId="{AC3A94A9-7D2E-4E70-9A44-02D6B9BF9F7F}" type="presParOf" srcId="{CD4207B7-3F12-4CA1-AB5E-B60ABA961C15}" destId="{175E1A5A-7950-41C7-AAA7-7975D0D51997}" srcOrd="2" destOrd="0" presId="urn:microsoft.com/office/officeart/2018/5/layout/IconLeafLabelList"/>
    <dgm:cxn modelId="{371629E6-B444-4271-A0D6-2C2A0AE78D24}" type="presParOf" srcId="{CD4207B7-3F12-4CA1-AB5E-B60ABA961C15}" destId="{7EBFA51C-9E2A-418E-AB09-07831C624C77}" srcOrd="3" destOrd="0" presId="urn:microsoft.com/office/officeart/2018/5/layout/IconLeafLabelList"/>
    <dgm:cxn modelId="{43D1FB39-8BBE-42F1-BA2A-FA5C2434A080}" type="presParOf" srcId="{4DB686EB-411F-4B9C-AEE9-64B29D2619FF}" destId="{8897F70A-95F3-47D4-AA04-D4872AB5AC27}" srcOrd="3" destOrd="0" presId="urn:microsoft.com/office/officeart/2018/5/layout/IconLeafLabelList"/>
    <dgm:cxn modelId="{AFAAFF6C-C731-4414-ABBC-85FE3171D267}" type="presParOf" srcId="{4DB686EB-411F-4B9C-AEE9-64B29D2619FF}" destId="{2FFF98CD-D1E8-4976-9070-60D0A3948DBB}" srcOrd="4" destOrd="0" presId="urn:microsoft.com/office/officeart/2018/5/layout/IconLeafLabelList"/>
    <dgm:cxn modelId="{752B655F-6774-49D0-A683-B7B70458F524}" type="presParOf" srcId="{2FFF98CD-D1E8-4976-9070-60D0A3948DBB}" destId="{3F29D2F9-F4CA-488E-9A99-1892384B3942}" srcOrd="0" destOrd="0" presId="urn:microsoft.com/office/officeart/2018/5/layout/IconLeafLabelList"/>
    <dgm:cxn modelId="{4EB2D825-6F88-4914-8B9E-B7D8DA5B4054}" type="presParOf" srcId="{2FFF98CD-D1E8-4976-9070-60D0A3948DBB}" destId="{DAEE8CF3-4035-4897-9A31-CA86D44AEFEC}" srcOrd="1" destOrd="0" presId="urn:microsoft.com/office/officeart/2018/5/layout/IconLeafLabelList"/>
    <dgm:cxn modelId="{400D44C9-E8B1-46D8-A944-1C2B7DFDC01A}" type="presParOf" srcId="{2FFF98CD-D1E8-4976-9070-60D0A3948DBB}" destId="{BA3C8B60-0EB0-4B03-9B38-B5D133D756C2}" srcOrd="2" destOrd="0" presId="urn:microsoft.com/office/officeart/2018/5/layout/IconLeafLabelList"/>
    <dgm:cxn modelId="{AD012782-B63A-40F4-9F81-3A99FB9572B0}" type="presParOf" srcId="{2FFF98CD-D1E8-4976-9070-60D0A3948DBB}" destId="{D2DC81C7-BDDB-425A-8B08-658EA523E1AB}" srcOrd="3" destOrd="0" presId="urn:microsoft.com/office/officeart/2018/5/layout/IconLeafLabelList"/>
    <dgm:cxn modelId="{D1480F1D-92E7-46D9-8205-693C8E196A66}" type="presParOf" srcId="{4DB686EB-411F-4B9C-AEE9-64B29D2619FF}" destId="{B7EA2B0D-8543-411E-BEC9-4DC212D67F6E}" srcOrd="5" destOrd="0" presId="urn:microsoft.com/office/officeart/2018/5/layout/IconLeafLabelList"/>
    <dgm:cxn modelId="{A8685E93-9ED7-41A9-8BFC-5BC6A63EBFD6}" type="presParOf" srcId="{4DB686EB-411F-4B9C-AEE9-64B29D2619FF}" destId="{45A0962A-8739-4CA8-BFDB-71536CA22F97}" srcOrd="6" destOrd="0" presId="urn:microsoft.com/office/officeart/2018/5/layout/IconLeafLabelList"/>
    <dgm:cxn modelId="{FA1146D2-038D-46A4-8A5B-D6FD34ED1546}" type="presParOf" srcId="{45A0962A-8739-4CA8-BFDB-71536CA22F97}" destId="{62D19D15-445C-44BA-A3DC-B9ED878B0D0E}" srcOrd="0" destOrd="0" presId="urn:microsoft.com/office/officeart/2018/5/layout/IconLeafLabelList"/>
    <dgm:cxn modelId="{28A4D1BF-7C59-45A7-9DCE-D1822FCC02A7}" type="presParOf" srcId="{45A0962A-8739-4CA8-BFDB-71536CA22F97}" destId="{472AF755-6615-451B-B210-318E82D8E45F}" srcOrd="1" destOrd="0" presId="urn:microsoft.com/office/officeart/2018/5/layout/IconLeafLabelList"/>
    <dgm:cxn modelId="{811C7DCB-B74C-4072-8554-6DDACC107A67}" type="presParOf" srcId="{45A0962A-8739-4CA8-BFDB-71536CA22F97}" destId="{3CC4307C-D3CB-475B-8369-28D58CEF387D}" srcOrd="2" destOrd="0" presId="urn:microsoft.com/office/officeart/2018/5/layout/IconLeafLabelList"/>
    <dgm:cxn modelId="{FBC10FDB-15E2-46A8-9875-790E1B08D923}" type="presParOf" srcId="{45A0962A-8739-4CA8-BFDB-71536CA22F97}" destId="{70E95B28-7926-4D1E-9D68-458F18D2C752}"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374B9-E4FC-4924-B946-012379070C81}">
      <dsp:nvSpPr>
        <dsp:cNvPr id="0" name=""/>
        <dsp:cNvSpPr/>
      </dsp:nvSpPr>
      <dsp:spPr>
        <a:xfrm>
          <a:off x="973190" y="987326"/>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7E6DA3-92B0-4400-829F-43747C0AD8A5}">
      <dsp:nvSpPr>
        <dsp:cNvPr id="0" name=""/>
        <dsp:cNvSpPr/>
      </dsp:nvSpPr>
      <dsp:spPr>
        <a:xfrm>
          <a:off x="1242597" y="1256734"/>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066D45-2994-4C65-8E28-B5B8313D9D9C}">
      <dsp:nvSpPr>
        <dsp:cNvPr id="0" name=""/>
        <dsp:cNvSpPr/>
      </dsp:nvSpPr>
      <dsp:spPr>
        <a:xfrm>
          <a:off x="569079"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nl-NL" sz="1500" kern="1200"/>
            <a:t>PROBLEEMVERKENNING</a:t>
          </a:r>
          <a:endParaRPr lang="en-US" sz="1500" kern="1200"/>
        </a:p>
      </dsp:txBody>
      <dsp:txXfrm>
        <a:off x="569079" y="2645217"/>
        <a:ext cx="2072362" cy="720000"/>
      </dsp:txXfrm>
    </dsp:sp>
    <dsp:sp modelId="{FCB94D4B-BF1D-44D5-A55E-FB08CEAA7631}">
      <dsp:nvSpPr>
        <dsp:cNvPr id="0" name=""/>
        <dsp:cNvSpPr/>
      </dsp:nvSpPr>
      <dsp:spPr>
        <a:xfrm>
          <a:off x="3408216" y="987326"/>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AA5BC2-2428-4513-8A9C-59E59BBCA2E8}">
      <dsp:nvSpPr>
        <dsp:cNvPr id="0" name=""/>
        <dsp:cNvSpPr/>
      </dsp:nvSpPr>
      <dsp:spPr>
        <a:xfrm>
          <a:off x="3677623" y="1256734"/>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BFA51C-9E2A-418E-AB09-07831C624C77}">
      <dsp:nvSpPr>
        <dsp:cNvPr id="0" name=""/>
        <dsp:cNvSpPr/>
      </dsp:nvSpPr>
      <dsp:spPr>
        <a:xfrm>
          <a:off x="3004105"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nl-NL" sz="1500" kern="1200"/>
            <a:t>Data vanuit stakeholders</a:t>
          </a:r>
          <a:endParaRPr lang="en-US" sz="1500" kern="1200"/>
        </a:p>
      </dsp:txBody>
      <dsp:txXfrm>
        <a:off x="3004105" y="2645217"/>
        <a:ext cx="2072362" cy="720000"/>
      </dsp:txXfrm>
    </dsp:sp>
    <dsp:sp modelId="{3F29D2F9-F4CA-488E-9A99-1892384B3942}">
      <dsp:nvSpPr>
        <dsp:cNvPr id="0" name=""/>
        <dsp:cNvSpPr/>
      </dsp:nvSpPr>
      <dsp:spPr>
        <a:xfrm>
          <a:off x="5843242" y="987326"/>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EE8CF3-4035-4897-9A31-CA86D44AEFEC}">
      <dsp:nvSpPr>
        <dsp:cNvPr id="0" name=""/>
        <dsp:cNvSpPr/>
      </dsp:nvSpPr>
      <dsp:spPr>
        <a:xfrm>
          <a:off x="6112649" y="1256734"/>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DC81C7-BDDB-425A-8B08-658EA523E1AB}">
      <dsp:nvSpPr>
        <dsp:cNvPr id="0" name=""/>
        <dsp:cNvSpPr/>
      </dsp:nvSpPr>
      <dsp:spPr>
        <a:xfrm>
          <a:off x="5439131"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nl-NL" sz="1500" kern="1200"/>
            <a:t>Locatie analyse</a:t>
          </a:r>
          <a:endParaRPr lang="en-US" sz="1500" kern="1200"/>
        </a:p>
      </dsp:txBody>
      <dsp:txXfrm>
        <a:off x="5439131" y="2645217"/>
        <a:ext cx="2072362" cy="720000"/>
      </dsp:txXfrm>
    </dsp:sp>
    <dsp:sp modelId="{62D19D15-445C-44BA-A3DC-B9ED878B0D0E}">
      <dsp:nvSpPr>
        <dsp:cNvPr id="0" name=""/>
        <dsp:cNvSpPr/>
      </dsp:nvSpPr>
      <dsp:spPr>
        <a:xfrm>
          <a:off x="8278268" y="987326"/>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2AF755-6615-451B-B210-318E82D8E45F}">
      <dsp:nvSpPr>
        <dsp:cNvPr id="0" name=""/>
        <dsp:cNvSpPr/>
      </dsp:nvSpPr>
      <dsp:spPr>
        <a:xfrm>
          <a:off x="8547675" y="1256734"/>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E95B28-7926-4D1E-9D68-458F18D2C752}">
      <dsp:nvSpPr>
        <dsp:cNvPr id="0" name=""/>
        <dsp:cNvSpPr/>
      </dsp:nvSpPr>
      <dsp:spPr>
        <a:xfrm>
          <a:off x="7874157"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nl-NL" sz="1500" kern="1200"/>
            <a:t>Woonconcepten en ontwerpen</a:t>
          </a:r>
          <a:endParaRPr lang="en-US" sz="1500" kern="1200"/>
        </a:p>
      </dsp:txBody>
      <dsp:txXfrm>
        <a:off x="7874157" y="2645217"/>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54DDC-8C80-4BB3-998E-D90F6F769C3C}" type="datetimeFigureOut">
              <a:rPr lang="nl-NL" smtClean="0"/>
              <a:t>16-1-2025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B1EEA-E824-42F0-8C72-598173A5A709}" type="slidenum">
              <a:rPr lang="nl-NL" smtClean="0"/>
              <a:t>‹nr.›</a:t>
            </a:fld>
            <a:endParaRPr lang="nl-NL"/>
          </a:p>
        </p:txBody>
      </p:sp>
    </p:spTree>
    <p:extLst>
      <p:ext uri="{BB962C8B-B14F-4D97-AF65-F5344CB8AC3E}">
        <p14:creationId xmlns:p14="http://schemas.microsoft.com/office/powerpoint/2010/main" val="267110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probleem: Stagnatie op de woningmarkt</a:t>
            </a:r>
            <a:br>
              <a:rPr lang="nl-NL"/>
            </a:br>
            <a:r>
              <a:rPr lang="nl-NL"/>
              <a:t>Inzicht vanuit de gemeenschap</a:t>
            </a:r>
            <a:br>
              <a:rPr lang="nl-NL"/>
            </a:br>
            <a:r>
              <a:rPr lang="nl-NL"/>
              <a:t>Waar liggen de kansen?</a:t>
            </a:r>
            <a:br>
              <a:rPr lang="nl-NL"/>
            </a:br>
            <a:r>
              <a:rPr lang="nl-NL"/>
              <a:t>Innovatieve woonconcepten voor alle generaties</a:t>
            </a:r>
          </a:p>
        </p:txBody>
      </p:sp>
      <p:sp>
        <p:nvSpPr>
          <p:cNvPr id="4" name="Tijdelijke aanduiding voor dianummer 3"/>
          <p:cNvSpPr>
            <a:spLocks noGrp="1"/>
          </p:cNvSpPr>
          <p:nvPr>
            <p:ph type="sldNum" sz="quarter" idx="5"/>
          </p:nvPr>
        </p:nvSpPr>
        <p:spPr/>
        <p:txBody>
          <a:bodyPr/>
          <a:lstStyle/>
          <a:p>
            <a:fld id="{6BFF107C-497C-46D7-BFD6-423EFAB99F4B}" type="slidenum">
              <a:rPr lang="nl-NL" smtClean="0"/>
              <a:t>2</a:t>
            </a:fld>
            <a:endParaRPr lang="nl-NL"/>
          </a:p>
        </p:txBody>
      </p:sp>
    </p:spTree>
    <p:extLst>
      <p:ext uri="{BB962C8B-B14F-4D97-AF65-F5344CB8AC3E}">
        <p14:creationId xmlns:p14="http://schemas.microsoft.com/office/powerpoint/2010/main" val="3893331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12</a:t>
            </a:fld>
            <a:endParaRPr lang="nl-NL"/>
          </a:p>
        </p:txBody>
      </p:sp>
    </p:spTree>
    <p:extLst>
      <p:ext uri="{BB962C8B-B14F-4D97-AF65-F5344CB8AC3E}">
        <p14:creationId xmlns:p14="http://schemas.microsoft.com/office/powerpoint/2010/main" val="1177976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3 woonconcepten beoordeeld op verschillende criteria</a:t>
            </a:r>
          </a:p>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13</a:t>
            </a:fld>
            <a:endParaRPr lang="nl-NL"/>
          </a:p>
        </p:txBody>
      </p:sp>
    </p:spTree>
    <p:extLst>
      <p:ext uri="{BB962C8B-B14F-4D97-AF65-F5344CB8AC3E}">
        <p14:creationId xmlns:p14="http://schemas.microsoft.com/office/powerpoint/2010/main" val="2059575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16AB-94AB-AB70-CF18-63F16C3B500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651469C-8CDE-D7AA-00C9-D1DE15C43E8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712A120-17CC-8328-9D62-617F910C16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3 woonconcepten beoordeeld op verschillende criteria</a:t>
            </a:r>
          </a:p>
          <a:p>
            <a:endParaRPr lang="nl-NL"/>
          </a:p>
        </p:txBody>
      </p:sp>
      <p:sp>
        <p:nvSpPr>
          <p:cNvPr id="4" name="Tijdelijke aanduiding voor dianummer 3">
            <a:extLst>
              <a:ext uri="{FF2B5EF4-FFF2-40B4-BE49-F238E27FC236}">
                <a16:creationId xmlns:a16="http://schemas.microsoft.com/office/drawing/2014/main" id="{F04D1120-2E41-ADD9-7C9A-EF428FE808FD}"/>
              </a:ext>
            </a:extLst>
          </p:cNvPr>
          <p:cNvSpPr>
            <a:spLocks noGrp="1"/>
          </p:cNvSpPr>
          <p:nvPr>
            <p:ph type="sldNum" sz="quarter" idx="5"/>
          </p:nvPr>
        </p:nvSpPr>
        <p:spPr/>
        <p:txBody>
          <a:bodyPr/>
          <a:lstStyle/>
          <a:p>
            <a:fld id="{59FB1EEA-E824-42F0-8C72-598173A5A709}" type="slidenum">
              <a:rPr lang="nl-NL" smtClean="0"/>
              <a:t>14</a:t>
            </a:fld>
            <a:endParaRPr lang="nl-NL"/>
          </a:p>
        </p:txBody>
      </p:sp>
    </p:spTree>
    <p:extLst>
      <p:ext uri="{BB962C8B-B14F-4D97-AF65-F5344CB8AC3E}">
        <p14:creationId xmlns:p14="http://schemas.microsoft.com/office/powerpoint/2010/main" val="3861261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Zorg voor passend aanbod voor pre-senioren en senioren om de doorstroming te stimuleren. Maak ruimte voor nieuwe generaties en behoud </a:t>
            </a:r>
            <a:r>
              <a:rPr lang="nl-NL" dirty="0" err="1"/>
              <a:t>Texel’s</a:t>
            </a:r>
            <a:r>
              <a:rPr lang="nl-NL" dirty="0"/>
              <a:t> unieke leefomgeving. Leg dit plan voor aan de gemeenteraad en geef Texel de toekomst die het verdient!</a:t>
            </a:r>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18</a:t>
            </a:fld>
            <a:endParaRPr lang="nl-NL"/>
          </a:p>
        </p:txBody>
      </p:sp>
    </p:spTree>
    <p:extLst>
      <p:ext uri="{BB962C8B-B14F-4D97-AF65-F5344CB8AC3E}">
        <p14:creationId xmlns:p14="http://schemas.microsoft.com/office/powerpoint/2010/main" val="3203872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a:t>Waarom op latere leeftijd verhuizen?</a:t>
            </a:r>
          </a:p>
          <a:p>
            <a:r>
              <a:rPr lang="nl-NL" sz="1200"/>
              <a:t>Financieel niet aantrekkelijk</a:t>
            </a:r>
          </a:p>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3</a:t>
            </a:fld>
            <a:endParaRPr lang="nl-NL"/>
          </a:p>
        </p:txBody>
      </p:sp>
    </p:spTree>
    <p:extLst>
      <p:ext uri="{BB962C8B-B14F-4D97-AF65-F5344CB8AC3E}">
        <p14:creationId xmlns:p14="http://schemas.microsoft.com/office/powerpoint/2010/main" val="945617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Onderzoek naar stakeholders m.b.t. doorstromen 162 respons</a:t>
            </a:r>
          </a:p>
          <a:p>
            <a:r>
              <a:rPr lang="nl-NL"/>
              <a:t>200+ Texelaars gesproken</a:t>
            </a:r>
          </a:p>
          <a:p>
            <a:r>
              <a:rPr lang="nl-NL" err="1"/>
              <a:t>Enquete</a:t>
            </a:r>
            <a:r>
              <a:rPr lang="nl-NL"/>
              <a:t> 1 : 162 respons</a:t>
            </a:r>
          </a:p>
          <a:p>
            <a:r>
              <a:rPr lang="nl-NL"/>
              <a:t>Stakeholder meeting 8 groepen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err="1"/>
              <a:t>Enquete</a:t>
            </a:r>
            <a:r>
              <a:rPr lang="nl-NL"/>
              <a:t> 2 : 11 respons</a:t>
            </a:r>
          </a:p>
          <a:p>
            <a:r>
              <a:rPr lang="nl-NL"/>
              <a:t>Stakeholder meeting 9 mensen</a:t>
            </a:r>
          </a:p>
          <a:p>
            <a:r>
              <a:rPr lang="nl-NL"/>
              <a:t>Interventie 20 mensen </a:t>
            </a:r>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4</a:t>
            </a:fld>
            <a:endParaRPr lang="nl-NL"/>
          </a:p>
        </p:txBody>
      </p:sp>
    </p:spTree>
    <p:extLst>
      <p:ext uri="{BB962C8B-B14F-4D97-AF65-F5344CB8AC3E}">
        <p14:creationId xmlns:p14="http://schemas.microsoft.com/office/powerpoint/2010/main" val="2410977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 Deze data was belangrijke input om de doelgroep te bepalen </a:t>
            </a:r>
          </a:p>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5</a:t>
            </a:fld>
            <a:endParaRPr lang="nl-NL"/>
          </a:p>
        </p:txBody>
      </p:sp>
    </p:spTree>
    <p:extLst>
      <p:ext uri="{BB962C8B-B14F-4D97-AF65-F5344CB8AC3E}">
        <p14:creationId xmlns:p14="http://schemas.microsoft.com/office/powerpoint/2010/main" val="3756902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Bas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Vanuit onze enquête was het hofjes wonen de meest gewenste woonvorm.</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 Een knarren hof </a:t>
            </a:r>
            <a:r>
              <a:rPr lang="nl-NL" b="0" i="0">
                <a:solidFill>
                  <a:srgbClr val="040C28"/>
                </a:solidFill>
                <a:effectLst/>
                <a:latin typeface="Google Sans"/>
              </a:rPr>
              <a:t>waar mensen het leuk vinden om elkaar af en toe helpen zonder verplichting</a:t>
            </a:r>
            <a:r>
              <a:rPr lang="nl-NL"/>
              <a:t> sluit ook goed aan bij de Texelse identiteit.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a:p>
            <a:r>
              <a:rPr lang="nl-NL"/>
              <a:t>Voor deze woonvorm hebben wij 3 woon concepten uitgewerkt.</a:t>
            </a:r>
          </a:p>
          <a:p>
            <a:r>
              <a:rPr lang="nl-NL" sz="1200">
                <a:solidFill>
                  <a:schemeClr val="tx1">
                    <a:alpha val="60000"/>
                  </a:schemeClr>
                </a:solidFill>
              </a:rPr>
              <a:t>Levensloop bestendige woningen, Deze zijn ingericht op de volledige levensloop van de bewoner en deze is hier eenvoudig naar aan te passen.</a:t>
            </a:r>
          </a:p>
          <a:p>
            <a:r>
              <a:rPr lang="nl-NL" sz="1200">
                <a:solidFill>
                  <a:schemeClr val="tx1">
                    <a:alpha val="60000"/>
                  </a:schemeClr>
                </a:solidFill>
              </a:rPr>
              <a:t>Senioren woningen, deze zijn al ingericht voor de bewoner zo is de woning gelijkvloers en bedoeld om mobiliteit te bevorderen.</a:t>
            </a:r>
          </a:p>
          <a:p>
            <a:r>
              <a:rPr lang="nl-NL" sz="1200">
                <a:solidFill>
                  <a:schemeClr val="tx1">
                    <a:alpha val="60000"/>
                  </a:schemeClr>
                </a:solidFill>
              </a:rPr>
              <a:t>En als laatste de kangoeroe woningen, hierbij worden woningen gesplitst in twee adressen. Wel bekend als een mantelzorgwoning of beneden bovenwoning</a:t>
            </a:r>
          </a:p>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6</a:t>
            </a:fld>
            <a:endParaRPr lang="nl-NL"/>
          </a:p>
        </p:txBody>
      </p:sp>
    </p:spTree>
    <p:extLst>
      <p:ext uri="{BB962C8B-B14F-4D97-AF65-F5344CB8AC3E}">
        <p14:creationId xmlns:p14="http://schemas.microsoft.com/office/powerpoint/2010/main" val="1250043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C85CE-B8D2-3397-DC3C-1898DCE5F9B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16A2E0F-42E5-FBA9-1A37-5A545313EDF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0613306-A2D5-A2D2-914F-1D1A783B6CE1}"/>
              </a:ext>
            </a:extLst>
          </p:cNvPr>
          <p:cNvSpPr>
            <a:spLocks noGrp="1"/>
          </p:cNvSpPr>
          <p:nvPr>
            <p:ph type="body" idx="1"/>
          </p:nvPr>
        </p:nvSpPr>
        <p:spPr/>
        <p:txBody>
          <a:bodyPr/>
          <a:lstStyle/>
          <a:p>
            <a:r>
              <a:rPr lang="nl-NL"/>
              <a:t>Bas </a:t>
            </a:r>
          </a:p>
          <a:p>
            <a:r>
              <a:rPr lang="nl-NL" sz="1200">
                <a:solidFill>
                  <a:schemeClr val="tx1">
                    <a:alpha val="60000"/>
                  </a:schemeClr>
                </a:solidFill>
              </a:rPr>
              <a:t>Levensloop bestendige woningen, Deze zijn ingericht op de volledige levensloop van de bewoner en deze is hier eenvoudig naar aan te passen.</a:t>
            </a:r>
          </a:p>
          <a:p>
            <a:r>
              <a:rPr lang="nl-NL" sz="1200">
                <a:solidFill>
                  <a:schemeClr val="tx1">
                    <a:alpha val="60000"/>
                  </a:schemeClr>
                </a:solidFill>
              </a:rPr>
              <a:t>Senioren woningen, deze zijn al ingericht voor de bewoner zo is de woning gelijkvloers en bedoeld om mobiliteit te bevorderen.</a:t>
            </a:r>
          </a:p>
          <a:p>
            <a:r>
              <a:rPr lang="nl-NL" sz="1200">
                <a:solidFill>
                  <a:schemeClr val="tx1">
                    <a:alpha val="60000"/>
                  </a:schemeClr>
                </a:solidFill>
              </a:rPr>
              <a:t>En als laatste de kangoeroe woningen, hierbij worden woningen gesplitst in twee adressen. Wel bekend als een mantelzorgwoning of beneden bovenwoning</a:t>
            </a:r>
          </a:p>
          <a:p>
            <a:endParaRPr lang="nl-NL" sz="1200">
              <a:solidFill>
                <a:schemeClr val="tx1">
                  <a:alpha val="60000"/>
                </a:schemeClr>
              </a:solidFill>
            </a:endParaRPr>
          </a:p>
          <a:p>
            <a:r>
              <a:rPr lang="nl-NL" sz="1200">
                <a:solidFill>
                  <a:schemeClr val="tx1">
                    <a:alpha val="60000"/>
                  </a:schemeClr>
                </a:solidFill>
              </a:rPr>
              <a:t>Levensloop bestendige woningen kwam als beste uit de test onder te texelaars, en dat sluit ook goed aan bij onze verbrede doelgroep omdat deze woning later gemakkelijk kan worden aangepast aan hun behoeften.</a:t>
            </a:r>
            <a:endParaRPr lang="nl-NL"/>
          </a:p>
          <a:p>
            <a:endParaRPr lang="nl-NL"/>
          </a:p>
        </p:txBody>
      </p:sp>
      <p:sp>
        <p:nvSpPr>
          <p:cNvPr id="4" name="Tijdelijke aanduiding voor dianummer 3">
            <a:extLst>
              <a:ext uri="{FF2B5EF4-FFF2-40B4-BE49-F238E27FC236}">
                <a16:creationId xmlns:a16="http://schemas.microsoft.com/office/drawing/2014/main" id="{9BD77911-3B88-CF38-18E5-CEB9A4F1B20C}"/>
              </a:ext>
            </a:extLst>
          </p:cNvPr>
          <p:cNvSpPr>
            <a:spLocks noGrp="1"/>
          </p:cNvSpPr>
          <p:nvPr>
            <p:ph type="sldNum" sz="quarter" idx="5"/>
          </p:nvPr>
        </p:nvSpPr>
        <p:spPr/>
        <p:txBody>
          <a:bodyPr/>
          <a:lstStyle/>
          <a:p>
            <a:fld id="{59FB1EEA-E824-42F0-8C72-598173A5A709}" type="slidenum">
              <a:rPr lang="nl-NL" smtClean="0"/>
              <a:t>7</a:t>
            </a:fld>
            <a:endParaRPr lang="nl-NL"/>
          </a:p>
        </p:txBody>
      </p:sp>
    </p:spTree>
    <p:extLst>
      <p:ext uri="{BB962C8B-B14F-4D97-AF65-F5344CB8AC3E}">
        <p14:creationId xmlns:p14="http://schemas.microsoft.com/office/powerpoint/2010/main" val="2294278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35E5-445B-145F-776E-3703D39FD1C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30985A-122E-B018-20C4-2FF45D8BC07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0588261-25B5-CAA0-006B-6B9032F60C40}"/>
              </a:ext>
            </a:extLst>
          </p:cNvPr>
          <p:cNvSpPr>
            <a:spLocks noGrp="1"/>
          </p:cNvSpPr>
          <p:nvPr>
            <p:ph type="body" idx="1"/>
          </p:nvPr>
        </p:nvSpPr>
        <p:spPr/>
        <p:txBody>
          <a:bodyPr/>
          <a:lstStyle/>
          <a:p>
            <a:r>
              <a:rPr lang="nl-NL"/>
              <a:t>Bas </a:t>
            </a:r>
          </a:p>
          <a:p>
            <a:endParaRPr lang="nl-NL"/>
          </a:p>
          <a:p>
            <a:r>
              <a:rPr lang="nl-NL" sz="1200">
                <a:solidFill>
                  <a:schemeClr val="tx1">
                    <a:alpha val="60000"/>
                  </a:schemeClr>
                </a:solidFill>
              </a:rPr>
              <a:t>De </a:t>
            </a:r>
            <a:r>
              <a:rPr lang="nl-NL" sz="1200" err="1">
                <a:solidFill>
                  <a:schemeClr val="tx1">
                    <a:alpha val="60000"/>
                  </a:schemeClr>
                </a:solidFill>
              </a:rPr>
              <a:t>woonconcpeten</a:t>
            </a:r>
            <a:r>
              <a:rPr lang="nl-NL" sz="1200">
                <a:solidFill>
                  <a:schemeClr val="tx1">
                    <a:alpha val="60000"/>
                  </a:schemeClr>
                </a:solidFill>
              </a:rPr>
              <a:t> hebben wij tijdens ons 2e werkbezoek aan Texel toegelicht tijdens een expertmeeting en in samenwerking met het OSG. Texelaars gaven feedback en beoordeelde onze woningtypes.</a:t>
            </a:r>
          </a:p>
          <a:p>
            <a:r>
              <a:rPr lang="nl-NL" sz="1200">
                <a:solidFill>
                  <a:schemeClr val="tx1">
                    <a:alpha val="60000"/>
                  </a:schemeClr>
                </a:solidFill>
              </a:rPr>
              <a:t>Stakeholders deelde ons hun voorkeur en dit vormde de kaders voor het project.</a:t>
            </a:r>
          </a:p>
          <a:p>
            <a:endParaRPr lang="nl-NL" sz="1200">
              <a:solidFill>
                <a:schemeClr val="tx1">
                  <a:alpha val="60000"/>
                </a:schemeClr>
              </a:solidFill>
            </a:endParaRPr>
          </a:p>
          <a:p>
            <a:r>
              <a:rPr lang="nl-NL" sz="1200">
                <a:solidFill>
                  <a:schemeClr val="tx1">
                    <a:alpha val="60000"/>
                  </a:schemeClr>
                </a:solidFill>
              </a:rPr>
              <a:t>Levensloop bestendige woningen kwam als beste uit de test, en dat sluit ook goed aan bij onze verbrede doelgroep omdat deze woning later gemakkelijk kunnen worden aangepast aan hun behoeften.</a:t>
            </a:r>
            <a:endParaRPr lang="nl-NL"/>
          </a:p>
          <a:p>
            <a:endParaRPr lang="nl-NL"/>
          </a:p>
        </p:txBody>
      </p:sp>
      <p:sp>
        <p:nvSpPr>
          <p:cNvPr id="4" name="Tijdelijke aanduiding voor dianummer 3">
            <a:extLst>
              <a:ext uri="{FF2B5EF4-FFF2-40B4-BE49-F238E27FC236}">
                <a16:creationId xmlns:a16="http://schemas.microsoft.com/office/drawing/2014/main" id="{BD3A34A3-16CD-285D-0E34-1B11D8F3ABE1}"/>
              </a:ext>
            </a:extLst>
          </p:cNvPr>
          <p:cNvSpPr>
            <a:spLocks noGrp="1"/>
          </p:cNvSpPr>
          <p:nvPr>
            <p:ph type="sldNum" sz="quarter" idx="5"/>
          </p:nvPr>
        </p:nvSpPr>
        <p:spPr/>
        <p:txBody>
          <a:bodyPr/>
          <a:lstStyle/>
          <a:p>
            <a:fld id="{59FB1EEA-E824-42F0-8C72-598173A5A709}" type="slidenum">
              <a:rPr lang="nl-NL" smtClean="0"/>
              <a:t>8</a:t>
            </a:fld>
            <a:endParaRPr lang="nl-NL"/>
          </a:p>
        </p:txBody>
      </p:sp>
    </p:spTree>
    <p:extLst>
      <p:ext uri="{BB962C8B-B14F-4D97-AF65-F5344CB8AC3E}">
        <p14:creationId xmlns:p14="http://schemas.microsoft.com/office/powerpoint/2010/main" val="2721875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Bas</a:t>
            </a:r>
          </a:p>
          <a:p>
            <a:r>
              <a:rPr lang="nl-NL"/>
              <a:t>Voormalige kompasschool – Den Burg</a:t>
            </a:r>
          </a:p>
          <a:p>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9</a:t>
            </a:fld>
            <a:endParaRPr lang="nl-NL"/>
          </a:p>
        </p:txBody>
      </p:sp>
    </p:spTree>
    <p:extLst>
      <p:ext uri="{BB962C8B-B14F-4D97-AF65-F5344CB8AC3E}">
        <p14:creationId xmlns:p14="http://schemas.microsoft.com/office/powerpoint/2010/main" val="3204276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Bas:</a:t>
            </a:r>
          </a:p>
          <a:p>
            <a:r>
              <a:rPr lang="nl-NL"/>
              <a:t>Nieuwbouw </a:t>
            </a:r>
            <a:r>
              <a:rPr lang="nl-NL" err="1"/>
              <a:t>waalderstraat</a:t>
            </a:r>
            <a:endParaRPr lang="nl-NL"/>
          </a:p>
        </p:txBody>
      </p:sp>
      <p:sp>
        <p:nvSpPr>
          <p:cNvPr id="4" name="Tijdelijke aanduiding voor dianummer 3"/>
          <p:cNvSpPr>
            <a:spLocks noGrp="1"/>
          </p:cNvSpPr>
          <p:nvPr>
            <p:ph type="sldNum" sz="quarter" idx="5"/>
          </p:nvPr>
        </p:nvSpPr>
        <p:spPr/>
        <p:txBody>
          <a:bodyPr/>
          <a:lstStyle/>
          <a:p>
            <a:fld id="{59FB1EEA-E824-42F0-8C72-598173A5A709}" type="slidenum">
              <a:rPr lang="nl-NL" smtClean="0"/>
              <a:t>10</a:t>
            </a:fld>
            <a:endParaRPr lang="nl-NL"/>
          </a:p>
        </p:txBody>
      </p:sp>
    </p:spTree>
    <p:extLst>
      <p:ext uri="{BB962C8B-B14F-4D97-AF65-F5344CB8AC3E}">
        <p14:creationId xmlns:p14="http://schemas.microsoft.com/office/powerpoint/2010/main" val="4570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5826E8-0C96-669E-07EB-1B60D32753E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1274E18-D158-052E-19E5-9CB38F8C4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B155693-58C4-FD6A-3877-8E60D20C4BF8}"/>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97C0F0AB-4B41-AC80-B537-A3A8CBC0EDD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FD9743D-9A07-2374-4E69-42280B76F476}"/>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3199258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C63F5F-B9C5-6F44-CA57-8761AC45B9D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33B6AF3A-670F-C7F6-AC99-97E897DA949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191E274-1027-2DD0-CC0F-8F6C91619CA9}"/>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295DF99D-A013-E7B7-1F30-CD9A21053D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C6C828F-A32F-3836-7A23-35B9E275A16E}"/>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1350881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5075CCF-331D-3CA2-9AA2-85C50DE5687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C20E4C4-3751-CFF8-FB8C-1D5952672B4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088F608-4C0D-9B92-2E7F-FD79DE96AA5B}"/>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0AF9A2F5-10AB-60E2-7ACA-216B60151F7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4B0E95A-0A8E-8412-0FA2-78A1302C54DC}"/>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244019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E6521B-C0B2-DE6B-E2EF-0BB3EF49EA9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C90261D-A4A1-DDB4-121E-BDD7C1435D8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23DCCE5-0842-6FB3-7A9F-DCE3A1B512FF}"/>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8B339351-A218-7DB2-A46C-BBAC5E8E4C7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CB70F41-635E-733E-68AC-86E26A800FFA}"/>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2007745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5AAF6D-3C1E-5BEB-6353-111AD407B52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75FE4DA-774B-24D9-839B-783E9953A3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AC5864D-7375-74D0-6CC9-0EADC6761533}"/>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CC341525-3B87-455D-3AFF-BFB82977599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A3F932-49E3-CED4-28C3-34300A00717A}"/>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953760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52BACB-0832-121B-2AAD-7B0E6D13D23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14028DF-A054-DF4E-A3A6-D760CBFD8AB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F7E6049-AC59-DAEA-07F6-08B56708D8D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E928ADC-EED7-689A-A13B-E2093D1E96B0}"/>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6" name="Tijdelijke aanduiding voor voettekst 5">
            <a:extLst>
              <a:ext uri="{FF2B5EF4-FFF2-40B4-BE49-F238E27FC236}">
                <a16:creationId xmlns:a16="http://schemas.microsoft.com/office/drawing/2014/main" id="{C16DFEA8-D7E5-0908-13D1-2949EA89DB1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685DB71-2CC9-6E0A-2D9F-4F6B544C4F87}"/>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2247290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475C90-D7E2-583C-4354-E7643A96FB3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B8906DF-248B-D4B7-EC91-83DBEEF82C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F5279FE-9D6C-2ADD-E324-BFE2383241A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5E508FE-E292-0516-9D88-6A15B42990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916E18E-794D-6246-D15C-C3798521DB0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C964EE8-57C0-6E8D-6C6E-2156C1E2161B}"/>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8" name="Tijdelijke aanduiding voor voettekst 7">
            <a:extLst>
              <a:ext uri="{FF2B5EF4-FFF2-40B4-BE49-F238E27FC236}">
                <a16:creationId xmlns:a16="http://schemas.microsoft.com/office/drawing/2014/main" id="{8212802D-2C95-FA6D-F4B4-5EBFBAF6313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B1A0157-95B5-8B14-2EC0-6A4115077E4E}"/>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3710512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DDE35-AC9B-4759-F064-3F83F5D5909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8571A7D-95D7-E9F0-F880-41613BA9B228}"/>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4" name="Tijdelijke aanduiding voor voettekst 3">
            <a:extLst>
              <a:ext uri="{FF2B5EF4-FFF2-40B4-BE49-F238E27FC236}">
                <a16:creationId xmlns:a16="http://schemas.microsoft.com/office/drawing/2014/main" id="{8879DA69-4E10-C9DA-9A01-68D3EB33361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2417D4E-A84E-ABD4-1A8C-BD8AC79FA09E}"/>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2442895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8455800-E697-CB1A-557D-594479105E72}"/>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3" name="Tijdelijke aanduiding voor voettekst 2">
            <a:extLst>
              <a:ext uri="{FF2B5EF4-FFF2-40B4-BE49-F238E27FC236}">
                <a16:creationId xmlns:a16="http://schemas.microsoft.com/office/drawing/2014/main" id="{CD0003C5-B031-7151-02C5-7C4D07846BD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BCB30FD-C100-B8BE-4AB9-F9F07868497D}"/>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125026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8DB158-09C5-E635-1EFB-3848D8DDAF2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008F508-90A0-B58D-AFB6-8DB192E426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8E46FD9-D568-F43F-989A-76D5111E64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47F8A5D-73F7-C500-815A-C406BC3A033B}"/>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6" name="Tijdelijke aanduiding voor voettekst 5">
            <a:extLst>
              <a:ext uri="{FF2B5EF4-FFF2-40B4-BE49-F238E27FC236}">
                <a16:creationId xmlns:a16="http://schemas.microsoft.com/office/drawing/2014/main" id="{937CD52E-A5BE-5EF9-2222-816658947F3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3B422F3-2BC4-E8E1-CF0E-5635CE8413F1}"/>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146080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EA73EB-D9B4-4344-1DED-95420A2D396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FD6F9F7-6884-1C9C-CC3B-6550D73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5C44A9C-0D4B-C89B-E015-76708CA35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96BF0F1-7CB3-92CC-5BFA-069625673F7A}"/>
              </a:ext>
            </a:extLst>
          </p:cNvPr>
          <p:cNvSpPr>
            <a:spLocks noGrp="1"/>
          </p:cNvSpPr>
          <p:nvPr>
            <p:ph type="dt" sz="half" idx="10"/>
          </p:nvPr>
        </p:nvSpPr>
        <p:spPr/>
        <p:txBody>
          <a:bodyPr/>
          <a:lstStyle/>
          <a:p>
            <a:fld id="{988D1801-DBE8-4DB4-AE1C-20B952951142}" type="datetimeFigureOut">
              <a:rPr lang="nl-NL" smtClean="0"/>
              <a:t>16-1-2025</a:t>
            </a:fld>
            <a:endParaRPr lang="nl-NL"/>
          </a:p>
        </p:txBody>
      </p:sp>
      <p:sp>
        <p:nvSpPr>
          <p:cNvPr id="6" name="Tijdelijke aanduiding voor voettekst 5">
            <a:extLst>
              <a:ext uri="{FF2B5EF4-FFF2-40B4-BE49-F238E27FC236}">
                <a16:creationId xmlns:a16="http://schemas.microsoft.com/office/drawing/2014/main" id="{A6FF765A-D72F-FEA9-0A5E-D9140B8B264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C5A0458-000E-A046-3755-A76B906376B3}"/>
              </a:ext>
            </a:extLst>
          </p:cNvPr>
          <p:cNvSpPr>
            <a:spLocks noGrp="1"/>
          </p:cNvSpPr>
          <p:nvPr>
            <p:ph type="sldNum" sz="quarter" idx="12"/>
          </p:nvPr>
        </p:nvSpPr>
        <p:spPr/>
        <p:txBody>
          <a:bodyPr/>
          <a:lstStyle/>
          <a:p>
            <a:fld id="{C11FA211-34BB-430A-B165-0160BF08E4C7}" type="slidenum">
              <a:rPr lang="nl-NL" smtClean="0"/>
              <a:t>‹nr.›</a:t>
            </a:fld>
            <a:endParaRPr lang="nl-NL"/>
          </a:p>
        </p:txBody>
      </p:sp>
    </p:spTree>
    <p:extLst>
      <p:ext uri="{BB962C8B-B14F-4D97-AF65-F5344CB8AC3E}">
        <p14:creationId xmlns:p14="http://schemas.microsoft.com/office/powerpoint/2010/main" val="3136344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60299FB-4001-4620-9EB8-50CAE6F766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6A38402-43A4-0013-29BE-2048D2F4EF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A1A5973-B211-CB8A-E659-DA70B7E8E1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8D1801-DBE8-4DB4-AE1C-20B952951142}" type="datetimeFigureOut">
              <a:rPr lang="nl-NL" smtClean="0"/>
              <a:t>16-1-2025</a:t>
            </a:fld>
            <a:endParaRPr lang="nl-NL"/>
          </a:p>
        </p:txBody>
      </p:sp>
      <p:sp>
        <p:nvSpPr>
          <p:cNvPr id="5" name="Tijdelijke aanduiding voor voettekst 4">
            <a:extLst>
              <a:ext uri="{FF2B5EF4-FFF2-40B4-BE49-F238E27FC236}">
                <a16:creationId xmlns:a16="http://schemas.microsoft.com/office/drawing/2014/main" id="{7A38AEFE-72AF-D883-1DF9-89E728C43B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54985B52-8581-97EB-5358-E26F3DAF20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FA211-34BB-430A-B165-0160BF08E4C7}" type="slidenum">
              <a:rPr lang="nl-NL" smtClean="0"/>
              <a:t>‹nr.›</a:t>
            </a:fld>
            <a:endParaRPr lang="nl-NL"/>
          </a:p>
        </p:txBody>
      </p:sp>
    </p:spTree>
    <p:extLst>
      <p:ext uri="{BB962C8B-B14F-4D97-AF65-F5344CB8AC3E}">
        <p14:creationId xmlns:p14="http://schemas.microsoft.com/office/powerpoint/2010/main" val="166672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4.png"/><Relationship Id="rId11" Type="http://schemas.microsoft.com/office/2007/relationships/hdphoto" Target="../media/hdphoto4.wdp"/><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32.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png"/><Relationship Id="rId11" Type="http://schemas.microsoft.com/office/2007/relationships/hdphoto" Target="../media/hdphoto4.wdp"/><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32.png"/><Relationship Id="rId9"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2.pn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road, lighthouse, home, Netherlands, Holland, lighthouse, Texel">
            <a:extLst>
              <a:ext uri="{FF2B5EF4-FFF2-40B4-BE49-F238E27FC236}">
                <a16:creationId xmlns:a16="http://schemas.microsoft.com/office/drawing/2014/main" id="{9FF9777A-CF5D-0132-DF99-D886C5FC9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98" t="9091" r="31466"/>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4C4811C-1E7C-F7CD-B02B-0ECF1868CC99}"/>
              </a:ext>
            </a:extLst>
          </p:cNvPr>
          <p:cNvSpPr>
            <a:spLocks noGrp="1"/>
          </p:cNvSpPr>
          <p:nvPr>
            <p:ph type="ctrTitle"/>
          </p:nvPr>
        </p:nvSpPr>
        <p:spPr>
          <a:xfrm>
            <a:off x="477981" y="1122363"/>
            <a:ext cx="5772094" cy="3204134"/>
          </a:xfrm>
        </p:spPr>
        <p:txBody>
          <a:bodyPr anchor="b">
            <a:normAutofit/>
          </a:bodyPr>
          <a:lstStyle/>
          <a:p>
            <a:pPr algn="l"/>
            <a:r>
              <a:rPr lang="nl-NL" sz="4400"/>
              <a:t>Woningopgave Texel</a:t>
            </a:r>
            <a:br>
              <a:rPr lang="nl-NL" sz="4400"/>
            </a:br>
            <a:r>
              <a:rPr lang="nl-NL" sz="4400"/>
              <a:t>Een stap vooruit.</a:t>
            </a:r>
          </a:p>
        </p:txBody>
      </p:sp>
      <p:sp>
        <p:nvSpPr>
          <p:cNvPr id="3" name="Ondertitel 2">
            <a:extLst>
              <a:ext uri="{FF2B5EF4-FFF2-40B4-BE49-F238E27FC236}">
                <a16:creationId xmlns:a16="http://schemas.microsoft.com/office/drawing/2014/main" id="{FFD0FB29-1375-11E8-4CA7-4308E0A17FB3}"/>
              </a:ext>
            </a:extLst>
          </p:cNvPr>
          <p:cNvSpPr>
            <a:spLocks noGrp="1"/>
          </p:cNvSpPr>
          <p:nvPr>
            <p:ph type="subTitle" idx="1"/>
          </p:nvPr>
        </p:nvSpPr>
        <p:spPr>
          <a:xfrm>
            <a:off x="477980" y="4872922"/>
            <a:ext cx="4023359" cy="1208141"/>
          </a:xfrm>
        </p:spPr>
        <p:txBody>
          <a:bodyPr>
            <a:normAutofit/>
          </a:bodyPr>
          <a:lstStyle/>
          <a:p>
            <a:pPr algn="l"/>
            <a:r>
              <a:rPr lang="nl-NL" sz="2000"/>
              <a:t>14/01/2025</a:t>
            </a:r>
          </a:p>
          <a:p>
            <a:pPr algn="l"/>
            <a:r>
              <a:rPr lang="nl-NL" sz="2000"/>
              <a:t>Nils, Lex, Bas en Jelle</a:t>
            </a:r>
          </a:p>
        </p:txBody>
      </p:sp>
      <p:sp>
        <p:nvSpPr>
          <p:cNvPr id="1041" name="Rectangle 10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43" name="Rectangle 10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2" descr="Iris-afbeelding">
            <a:extLst>
              <a:ext uri="{FF2B5EF4-FFF2-40B4-BE49-F238E27FC236}">
                <a16:creationId xmlns:a16="http://schemas.microsoft.com/office/drawing/2014/main" id="{A105EEE3-C8E7-E4C7-13C5-5028D97E7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5822" y="86685"/>
            <a:ext cx="819150" cy="8191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ticker/texellogo3">
            <a:extLst>
              <a:ext uri="{FF2B5EF4-FFF2-40B4-BE49-F238E27FC236}">
                <a16:creationId xmlns:a16="http://schemas.microsoft.com/office/drawing/2014/main" id="{B374CA8A-A6DC-C44A-5116-37A156D1A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9644" y="86685"/>
            <a:ext cx="819150" cy="827424"/>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117CAA4D-0B2D-C0EA-E3B4-1931EDBF3168}"/>
              </a:ext>
            </a:extLst>
          </p:cNvPr>
          <p:cNvSpPr txBox="1"/>
          <p:nvPr/>
        </p:nvSpPr>
        <p:spPr>
          <a:xfrm>
            <a:off x="5282819" y="311594"/>
            <a:ext cx="5486400" cy="369332"/>
          </a:xfrm>
          <a:prstGeom prst="rect">
            <a:avLst/>
          </a:prstGeom>
          <a:noFill/>
        </p:spPr>
        <p:txBody>
          <a:bodyPr wrap="square" rtlCol="0">
            <a:spAutoFit/>
          </a:bodyPr>
          <a:lstStyle/>
          <a:p>
            <a:r>
              <a:rPr lang="nl-NL" b="0" i="0">
                <a:solidFill>
                  <a:srgbClr val="040C28"/>
                </a:solidFill>
                <a:effectLst/>
                <a:latin typeface="Google Sans"/>
              </a:rPr>
              <a:t>⅓</a:t>
            </a:r>
            <a:r>
              <a:rPr lang="nl-NL" baseline="30000"/>
              <a:t>e</a:t>
            </a:r>
            <a:r>
              <a:rPr lang="nl-NL"/>
              <a:t> van de Texelaars is in 2030 65+, tijd voor actie!</a:t>
            </a:r>
          </a:p>
        </p:txBody>
      </p:sp>
      <p:sp>
        <p:nvSpPr>
          <p:cNvPr id="7" name="Rechthoek 6">
            <a:extLst>
              <a:ext uri="{FF2B5EF4-FFF2-40B4-BE49-F238E27FC236}">
                <a16:creationId xmlns:a16="http://schemas.microsoft.com/office/drawing/2014/main" id="{AFA6BD3F-E64F-286E-C3B9-6D36D9D11A9A}"/>
              </a:ext>
            </a:extLst>
          </p:cNvPr>
          <p:cNvSpPr/>
          <p:nvPr/>
        </p:nvSpPr>
        <p:spPr>
          <a:xfrm>
            <a:off x="147484" y="496260"/>
            <a:ext cx="1592826" cy="417849"/>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393161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A605465-BF58-4207-473C-78BD1A33DECF}"/>
              </a:ext>
            </a:extLst>
          </p:cNvPr>
          <p:cNvSpPr>
            <a:spLocks noGrp="1"/>
          </p:cNvSpPr>
          <p:nvPr>
            <p:ph type="title"/>
          </p:nvPr>
        </p:nvSpPr>
        <p:spPr>
          <a:xfrm>
            <a:off x="181234" y="153094"/>
            <a:ext cx="10515600" cy="1860400"/>
          </a:xfrm>
        </p:spPr>
        <p:txBody>
          <a:bodyPr vert="horz" lIns="91440" tIns="45720" rIns="91440" bIns="45720" rtlCol="0" anchor="ctr">
            <a:normAutofit/>
          </a:bodyPr>
          <a:lstStyle/>
          <a:p>
            <a:r>
              <a:rPr lang="nl-NL" sz="5200" kern="1200">
                <a:solidFill>
                  <a:schemeClr val="tx1"/>
                </a:solidFill>
                <a:latin typeface="+mj-lt"/>
                <a:ea typeface="+mj-ea"/>
                <a:cs typeface="+mj-cs"/>
              </a:rPr>
              <a:t>Locatie: Waalderstraat</a:t>
            </a:r>
            <a:endParaRPr lang="en-US" sz="5200" kern="1200">
              <a:solidFill>
                <a:schemeClr val="tx1"/>
              </a:solidFill>
              <a:latin typeface="+mj-lt"/>
              <a:ea typeface="+mj-ea"/>
              <a:cs typeface="+mj-cs"/>
            </a:endParaRPr>
          </a:p>
        </p:txBody>
      </p:sp>
      <p:pic>
        <p:nvPicPr>
          <p:cNvPr id="5" name="Tijdelijke aanduiding voor inhoud 4" descr="Afbeelding met kaart, Luchtfotografie, Vogelperspectief, Stedenbouwkunde&#10;&#10;Automatisch gegenereerde beschrijving">
            <a:extLst>
              <a:ext uri="{FF2B5EF4-FFF2-40B4-BE49-F238E27FC236}">
                <a16:creationId xmlns:a16="http://schemas.microsoft.com/office/drawing/2014/main" id="{17B42175-6E7D-6D7B-4590-82358EA3D94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7759" r="-2" b="-261"/>
          <a:stretch/>
        </p:blipFill>
        <p:spPr>
          <a:xfrm>
            <a:off x="181234" y="2380178"/>
            <a:ext cx="5828261" cy="4111138"/>
          </a:xfrm>
          <a:prstGeom prst="rect">
            <a:avLst/>
          </a:prstGeom>
        </p:spPr>
      </p:pic>
      <p:pic>
        <p:nvPicPr>
          <p:cNvPr id="7" name="Afbeelding 6" descr="Afbeelding met tekst, schermopname, Lettertype, Webpagina&#10;&#10;Automatisch gegenereerde beschrijving">
            <a:extLst>
              <a:ext uri="{FF2B5EF4-FFF2-40B4-BE49-F238E27FC236}">
                <a16:creationId xmlns:a16="http://schemas.microsoft.com/office/drawing/2014/main" id="{DB852682-59DE-75A8-E212-FA7E9733FBC4}"/>
              </a:ext>
            </a:extLst>
          </p:cNvPr>
          <p:cNvPicPr>
            <a:picLocks noChangeAspect="1"/>
          </p:cNvPicPr>
          <p:nvPr/>
        </p:nvPicPr>
        <p:blipFill>
          <a:blip r:embed="rId4"/>
          <a:stretch>
            <a:fillRect/>
          </a:stretch>
        </p:blipFill>
        <p:spPr>
          <a:xfrm>
            <a:off x="6313063" y="2365285"/>
            <a:ext cx="5567145" cy="3938756"/>
          </a:xfrm>
          <a:prstGeom prst="rect">
            <a:avLst/>
          </a:prstGeom>
        </p:spPr>
      </p:pic>
    </p:spTree>
    <p:extLst>
      <p:ext uri="{BB962C8B-B14F-4D97-AF65-F5344CB8AC3E}">
        <p14:creationId xmlns:p14="http://schemas.microsoft.com/office/powerpoint/2010/main" val="685950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Texelse Dorpen - Nieuwbouw in Texel">
            <a:extLst>
              <a:ext uri="{FF2B5EF4-FFF2-40B4-BE49-F238E27FC236}">
                <a16:creationId xmlns:a16="http://schemas.microsoft.com/office/drawing/2014/main" id="{2373D968-C800-5CC4-E414-F228A9D8D1B5}"/>
              </a:ext>
            </a:extLst>
          </p:cNvPr>
          <p:cNvPicPr>
            <a:picLocks noChangeAspect="1"/>
          </p:cNvPicPr>
          <p:nvPr/>
        </p:nvPicPr>
        <p:blipFill>
          <a:blip r:embed="rId2">
            <a:extLst>
              <a:ext uri="{28A0092B-C50C-407E-A947-70E740481C1C}">
                <a14:useLocalDpi xmlns:a14="http://schemas.microsoft.com/office/drawing/2010/main" val="0"/>
              </a:ext>
            </a:extLst>
          </a:blip>
          <a:srcRect l="421" r="1585"/>
          <a:stretch/>
        </p:blipFill>
        <p:spPr bwMode="auto">
          <a:xfrm>
            <a:off x="2522356" y="10"/>
            <a:ext cx="9669642" cy="6857990"/>
          </a:xfrm>
          <a:prstGeom prst="rect">
            <a:avLst/>
          </a:prstGeom>
          <a:noFill/>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DB02B44-2B9B-7EE8-21BD-FA8504B538CF}"/>
              </a:ext>
            </a:extLst>
          </p:cNvPr>
          <p:cNvSpPr>
            <a:spLocks noGrp="1"/>
          </p:cNvSpPr>
          <p:nvPr>
            <p:ph type="title"/>
          </p:nvPr>
        </p:nvSpPr>
        <p:spPr>
          <a:xfrm>
            <a:off x="838200" y="365125"/>
            <a:ext cx="4821936" cy="1899912"/>
          </a:xfrm>
        </p:spPr>
        <p:txBody>
          <a:bodyPr>
            <a:normAutofit/>
          </a:bodyPr>
          <a:lstStyle/>
          <a:p>
            <a:r>
              <a:rPr lang="nl-NL" sz="4000"/>
              <a:t>Ontwerpprincipes </a:t>
            </a:r>
          </a:p>
        </p:txBody>
      </p:sp>
      <p:sp>
        <p:nvSpPr>
          <p:cNvPr id="3" name="Tijdelijke aanduiding voor inhoud 2">
            <a:extLst>
              <a:ext uri="{FF2B5EF4-FFF2-40B4-BE49-F238E27FC236}">
                <a16:creationId xmlns:a16="http://schemas.microsoft.com/office/drawing/2014/main" id="{FE699C8D-0435-CFFB-C145-CA9835C41A51}"/>
              </a:ext>
            </a:extLst>
          </p:cNvPr>
          <p:cNvSpPr>
            <a:spLocks noGrp="1"/>
          </p:cNvSpPr>
          <p:nvPr>
            <p:ph idx="1"/>
          </p:nvPr>
        </p:nvSpPr>
        <p:spPr>
          <a:xfrm>
            <a:off x="838197" y="1817975"/>
            <a:ext cx="3822189" cy="3742762"/>
          </a:xfrm>
        </p:spPr>
        <p:txBody>
          <a:bodyPr>
            <a:normAutofit fontScale="77500" lnSpcReduction="20000"/>
          </a:bodyPr>
          <a:lstStyle/>
          <a:p>
            <a:pPr marL="0" indent="0">
              <a:buNone/>
            </a:pPr>
            <a:r>
              <a:rPr lang="nl-NL" sz="2000"/>
              <a:t>Ontwerp moet voldoen aan de volgende kernwaarde van </a:t>
            </a:r>
            <a:r>
              <a:rPr lang="nl-NL" sz="2000" err="1"/>
              <a:t>texel</a:t>
            </a:r>
            <a:r>
              <a:rPr lang="nl-NL" sz="2000"/>
              <a:t>: </a:t>
            </a:r>
          </a:p>
          <a:p>
            <a:r>
              <a:rPr lang="nl-NL" sz="2000"/>
              <a:t>Rust</a:t>
            </a:r>
          </a:p>
          <a:p>
            <a:r>
              <a:rPr lang="nl-NL" sz="2000"/>
              <a:t>Ruimte</a:t>
            </a:r>
          </a:p>
          <a:p>
            <a:r>
              <a:rPr lang="nl-NL" sz="2000"/>
              <a:t>Natuur</a:t>
            </a:r>
          </a:p>
          <a:p>
            <a:r>
              <a:rPr lang="nl-NL" sz="2000"/>
              <a:t>Landschappelijke kwaliteit</a:t>
            </a:r>
          </a:p>
          <a:p>
            <a:r>
              <a:rPr lang="nl-NL" sz="2000"/>
              <a:t>Cultuurhistorie</a:t>
            </a:r>
          </a:p>
          <a:p>
            <a:r>
              <a:rPr lang="nl-NL" sz="2000"/>
              <a:t>Nachtelijke duisternis</a:t>
            </a:r>
          </a:p>
          <a:p>
            <a:pPr marL="0" indent="0">
              <a:buNone/>
            </a:pPr>
            <a:endParaRPr lang="nl-NL" sz="2000"/>
          </a:p>
          <a:p>
            <a:pPr marL="0" indent="0">
              <a:buNone/>
            </a:pPr>
            <a:r>
              <a:rPr lang="nl-NL" sz="2000"/>
              <a:t>Vanuit de doelgroep:</a:t>
            </a:r>
          </a:p>
          <a:p>
            <a:r>
              <a:rPr lang="nl-NL" sz="2000"/>
              <a:t>Betaalbaar</a:t>
            </a:r>
          </a:p>
          <a:p>
            <a:r>
              <a:rPr lang="nl-NL" sz="2000"/>
              <a:t>Gelijkvloers</a:t>
            </a:r>
          </a:p>
          <a:p>
            <a:r>
              <a:rPr lang="nl-NL" sz="2000"/>
              <a:t>Ruimte en comfort</a:t>
            </a:r>
          </a:p>
        </p:txBody>
      </p:sp>
    </p:spTree>
    <p:extLst>
      <p:ext uri="{BB962C8B-B14F-4D97-AF65-F5344CB8AC3E}">
        <p14:creationId xmlns:p14="http://schemas.microsoft.com/office/powerpoint/2010/main" val="148865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CD7C17-4788-93B5-6F9D-830826EF01EC}"/>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07CEF00-3EFD-5C29-7289-A09E3D47C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Rectangle 12">
            <a:extLst>
              <a:ext uri="{FF2B5EF4-FFF2-40B4-BE49-F238E27FC236}">
                <a16:creationId xmlns:a16="http://schemas.microsoft.com/office/drawing/2014/main" id="{54BDF65D-1540-8BFF-F398-4B5AC39EA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48A5BC6-65DE-5828-B086-8BB80F91C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21DD90D-1102-002E-5CA6-DA90C49AA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6C2842C-7BF5-41F4-2AC3-32DD05958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33BBF5-B542-7C51-3D4D-DF3FBD2812EA}"/>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a:solidFill>
                  <a:srgbClr val="FFFFFF"/>
                </a:solidFill>
              </a:rPr>
              <a:t>Concept ontwerpen</a:t>
            </a:r>
          </a:p>
        </p:txBody>
      </p:sp>
      <p:grpSp>
        <p:nvGrpSpPr>
          <p:cNvPr id="14" name="Groep 13">
            <a:extLst>
              <a:ext uri="{FF2B5EF4-FFF2-40B4-BE49-F238E27FC236}">
                <a16:creationId xmlns:a16="http://schemas.microsoft.com/office/drawing/2014/main" id="{1F1E9A02-2892-C912-9627-7678E3245C9E}"/>
              </a:ext>
            </a:extLst>
          </p:cNvPr>
          <p:cNvGrpSpPr/>
          <p:nvPr/>
        </p:nvGrpSpPr>
        <p:grpSpPr>
          <a:xfrm>
            <a:off x="413181" y="2703710"/>
            <a:ext cx="3412253" cy="3801130"/>
            <a:chOff x="4378761" y="2747203"/>
            <a:chExt cx="3412253" cy="3801130"/>
          </a:xfrm>
        </p:grpSpPr>
        <p:pic>
          <p:nvPicPr>
            <p:cNvPr id="5" name="Afbeelding 4">
              <a:extLst>
                <a:ext uri="{FF2B5EF4-FFF2-40B4-BE49-F238E27FC236}">
                  <a16:creationId xmlns:a16="http://schemas.microsoft.com/office/drawing/2014/main" id="{457D04B5-26E5-FECA-736B-5F40BE69F31B}"/>
                </a:ext>
              </a:extLst>
            </p:cNvPr>
            <p:cNvPicPr>
              <a:picLocks noChangeAspect="1"/>
            </p:cNvPicPr>
            <p:nvPr/>
          </p:nvPicPr>
          <p:blipFill>
            <a:blip r:embed="rId3"/>
            <a:stretch>
              <a:fillRect/>
            </a:stretch>
          </p:blipFill>
          <p:spPr>
            <a:xfrm>
              <a:off x="4447078" y="2747203"/>
              <a:ext cx="3343936" cy="3255218"/>
            </a:xfrm>
            <a:prstGeom prst="rect">
              <a:avLst/>
            </a:prstGeom>
          </p:spPr>
        </p:pic>
        <p:sp>
          <p:nvSpPr>
            <p:cNvPr id="10" name="Tekstvak 9">
              <a:extLst>
                <a:ext uri="{FF2B5EF4-FFF2-40B4-BE49-F238E27FC236}">
                  <a16:creationId xmlns:a16="http://schemas.microsoft.com/office/drawing/2014/main" id="{81F76451-2B2C-CBF8-8CD7-8B7138B9B64B}"/>
                </a:ext>
              </a:extLst>
            </p:cNvPr>
            <p:cNvSpPr txBox="1"/>
            <p:nvPr/>
          </p:nvSpPr>
          <p:spPr>
            <a:xfrm>
              <a:off x="4378761" y="6179001"/>
              <a:ext cx="3402300" cy="369332"/>
            </a:xfrm>
            <a:prstGeom prst="rect">
              <a:avLst/>
            </a:prstGeom>
            <a:noFill/>
          </p:spPr>
          <p:txBody>
            <a:bodyPr wrap="square" rtlCol="0">
              <a:spAutoFit/>
            </a:bodyPr>
            <a:lstStyle/>
            <a:p>
              <a:pPr algn="ctr"/>
              <a:r>
                <a:rPr lang="nl-NL"/>
                <a:t>Levensloopbestendige woningen</a:t>
              </a:r>
            </a:p>
          </p:txBody>
        </p:sp>
      </p:grpSp>
      <p:grpSp>
        <p:nvGrpSpPr>
          <p:cNvPr id="9" name="Groep 8">
            <a:extLst>
              <a:ext uri="{FF2B5EF4-FFF2-40B4-BE49-F238E27FC236}">
                <a16:creationId xmlns:a16="http://schemas.microsoft.com/office/drawing/2014/main" id="{8C5C8950-E3A5-3E77-61D1-0EAB130C3055}"/>
              </a:ext>
            </a:extLst>
          </p:cNvPr>
          <p:cNvGrpSpPr/>
          <p:nvPr/>
        </p:nvGrpSpPr>
        <p:grpSpPr>
          <a:xfrm>
            <a:off x="8151748" y="2747203"/>
            <a:ext cx="3343936" cy="3801130"/>
            <a:chOff x="8151748" y="2747203"/>
            <a:chExt cx="3343936" cy="3801130"/>
          </a:xfrm>
        </p:grpSpPr>
        <p:pic>
          <p:nvPicPr>
            <p:cNvPr id="8" name="Afbeelding 7">
              <a:extLst>
                <a:ext uri="{FF2B5EF4-FFF2-40B4-BE49-F238E27FC236}">
                  <a16:creationId xmlns:a16="http://schemas.microsoft.com/office/drawing/2014/main" id="{10ABC5CE-2136-BC52-73CF-DC2325DEE76B}"/>
                </a:ext>
              </a:extLst>
            </p:cNvPr>
            <p:cNvPicPr>
              <a:picLocks noChangeAspect="1"/>
            </p:cNvPicPr>
            <p:nvPr/>
          </p:nvPicPr>
          <p:blipFill>
            <a:blip r:embed="rId4"/>
            <a:srcRect t="7828" b="2964"/>
            <a:stretch/>
          </p:blipFill>
          <p:spPr>
            <a:xfrm>
              <a:off x="8151748" y="2747203"/>
              <a:ext cx="3343936" cy="3255218"/>
            </a:xfrm>
            <a:prstGeom prst="rect">
              <a:avLst/>
            </a:prstGeom>
          </p:spPr>
        </p:pic>
        <p:sp>
          <p:nvSpPr>
            <p:cNvPr id="7" name="Tekstvak 6">
              <a:extLst>
                <a:ext uri="{FF2B5EF4-FFF2-40B4-BE49-F238E27FC236}">
                  <a16:creationId xmlns:a16="http://schemas.microsoft.com/office/drawing/2014/main" id="{F63AB0BE-A682-42C4-1527-176187DFD23D}"/>
                </a:ext>
              </a:extLst>
            </p:cNvPr>
            <p:cNvSpPr txBox="1"/>
            <p:nvPr/>
          </p:nvSpPr>
          <p:spPr>
            <a:xfrm>
              <a:off x="8151748" y="6179001"/>
              <a:ext cx="3343936" cy="369332"/>
            </a:xfrm>
            <a:prstGeom prst="rect">
              <a:avLst/>
            </a:prstGeom>
            <a:noFill/>
          </p:spPr>
          <p:txBody>
            <a:bodyPr wrap="square" rtlCol="0">
              <a:spAutoFit/>
            </a:bodyPr>
            <a:lstStyle/>
            <a:p>
              <a:pPr algn="ctr"/>
              <a:r>
                <a:rPr lang="nl-NL"/>
                <a:t>Kangoeroewoningen</a:t>
              </a:r>
            </a:p>
          </p:txBody>
        </p:sp>
      </p:grpSp>
      <p:grpSp>
        <p:nvGrpSpPr>
          <p:cNvPr id="16" name="Groep 15">
            <a:extLst>
              <a:ext uri="{FF2B5EF4-FFF2-40B4-BE49-F238E27FC236}">
                <a16:creationId xmlns:a16="http://schemas.microsoft.com/office/drawing/2014/main" id="{928D84D0-DE84-EBCD-F348-19EFEE6F7B41}"/>
              </a:ext>
            </a:extLst>
          </p:cNvPr>
          <p:cNvGrpSpPr/>
          <p:nvPr/>
        </p:nvGrpSpPr>
        <p:grpSpPr>
          <a:xfrm>
            <a:off x="4225457" y="2747203"/>
            <a:ext cx="3503375" cy="3801130"/>
            <a:chOff x="536879" y="2747203"/>
            <a:chExt cx="3503375" cy="3801130"/>
          </a:xfrm>
        </p:grpSpPr>
        <p:pic>
          <p:nvPicPr>
            <p:cNvPr id="18" name="Afbeelding 17">
              <a:extLst>
                <a:ext uri="{FF2B5EF4-FFF2-40B4-BE49-F238E27FC236}">
                  <a16:creationId xmlns:a16="http://schemas.microsoft.com/office/drawing/2014/main" id="{1A8287B1-BFCD-0975-2D3B-AC8C0230A1D5}"/>
                </a:ext>
              </a:extLst>
            </p:cNvPr>
            <p:cNvPicPr>
              <a:picLocks noChangeAspect="1"/>
            </p:cNvPicPr>
            <p:nvPr/>
          </p:nvPicPr>
          <p:blipFill>
            <a:blip r:embed="rId5"/>
            <a:srcRect l="8398" r="7652"/>
            <a:stretch/>
          </p:blipFill>
          <p:spPr>
            <a:xfrm>
              <a:off x="536879" y="2747203"/>
              <a:ext cx="3503375" cy="3255218"/>
            </a:xfrm>
            <a:prstGeom prst="rect">
              <a:avLst/>
            </a:prstGeom>
          </p:spPr>
        </p:pic>
        <p:sp>
          <p:nvSpPr>
            <p:cNvPr id="20" name="Tekstvak 19">
              <a:extLst>
                <a:ext uri="{FF2B5EF4-FFF2-40B4-BE49-F238E27FC236}">
                  <a16:creationId xmlns:a16="http://schemas.microsoft.com/office/drawing/2014/main" id="{82364013-9DB6-5BD9-1E8A-60D2E70BFEF0}"/>
                </a:ext>
              </a:extLst>
            </p:cNvPr>
            <p:cNvSpPr txBox="1"/>
            <p:nvPr/>
          </p:nvSpPr>
          <p:spPr>
            <a:xfrm>
              <a:off x="536879" y="6179001"/>
              <a:ext cx="3343936" cy="369332"/>
            </a:xfrm>
            <a:prstGeom prst="rect">
              <a:avLst/>
            </a:prstGeom>
            <a:noFill/>
          </p:spPr>
          <p:txBody>
            <a:bodyPr wrap="square" rtlCol="0">
              <a:spAutoFit/>
            </a:bodyPr>
            <a:lstStyle/>
            <a:p>
              <a:pPr algn="ctr"/>
              <a:r>
                <a:rPr lang="nl-NL"/>
                <a:t>Seniorenwoningen</a:t>
              </a:r>
            </a:p>
          </p:txBody>
        </p:sp>
      </p:grpSp>
    </p:spTree>
    <p:extLst>
      <p:ext uri="{BB962C8B-B14F-4D97-AF65-F5344CB8AC3E}">
        <p14:creationId xmlns:p14="http://schemas.microsoft.com/office/powerpoint/2010/main" val="312627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D217D7-F7F4-850A-867C-E04B0FE69DF0}"/>
              </a:ext>
            </a:extLst>
          </p:cNvPr>
          <p:cNvSpPr>
            <a:spLocks noGrp="1"/>
          </p:cNvSpPr>
          <p:nvPr>
            <p:ph type="title"/>
          </p:nvPr>
        </p:nvSpPr>
        <p:spPr/>
        <p:txBody>
          <a:bodyPr/>
          <a:lstStyle/>
          <a:p>
            <a:r>
              <a:rPr lang="nl-NL"/>
              <a:t>Het beste concept ontwerp</a:t>
            </a:r>
          </a:p>
        </p:txBody>
      </p:sp>
      <p:cxnSp>
        <p:nvCxnSpPr>
          <p:cNvPr id="13" name="Rechte verbindingslijn 12">
            <a:extLst>
              <a:ext uri="{FF2B5EF4-FFF2-40B4-BE49-F238E27FC236}">
                <a16:creationId xmlns:a16="http://schemas.microsoft.com/office/drawing/2014/main" id="{23416FA3-7B28-9921-4347-A0AA946009C4}"/>
              </a:ext>
            </a:extLst>
          </p:cNvPr>
          <p:cNvCxnSpPr/>
          <p:nvPr/>
        </p:nvCxnSpPr>
        <p:spPr>
          <a:xfrm>
            <a:off x="4265334" y="2421020"/>
            <a:ext cx="0" cy="34164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241F0E0F-B2BA-42ED-B034-EEC7D4EBA0DF}"/>
              </a:ext>
            </a:extLst>
          </p:cNvPr>
          <p:cNvCxnSpPr/>
          <p:nvPr/>
        </p:nvCxnSpPr>
        <p:spPr>
          <a:xfrm>
            <a:off x="8034879" y="2354547"/>
            <a:ext cx="0" cy="3416439"/>
          </a:xfrm>
          <a:prstGeom prst="line">
            <a:avLst/>
          </a:prstGeom>
        </p:spPr>
        <p:style>
          <a:lnRef idx="2">
            <a:schemeClr val="accent1"/>
          </a:lnRef>
          <a:fillRef idx="0">
            <a:schemeClr val="accent1"/>
          </a:fillRef>
          <a:effectRef idx="1">
            <a:schemeClr val="accent1"/>
          </a:effectRef>
          <a:fontRef idx="minor">
            <a:schemeClr val="tx1"/>
          </a:fontRef>
        </p:style>
      </p:cxnSp>
      <p:grpSp>
        <p:nvGrpSpPr>
          <p:cNvPr id="34" name="Groep 33">
            <a:extLst>
              <a:ext uri="{FF2B5EF4-FFF2-40B4-BE49-F238E27FC236}">
                <a16:creationId xmlns:a16="http://schemas.microsoft.com/office/drawing/2014/main" id="{5362C4DC-302B-4B7B-D4C9-462D00866554}"/>
              </a:ext>
            </a:extLst>
          </p:cNvPr>
          <p:cNvGrpSpPr/>
          <p:nvPr/>
        </p:nvGrpSpPr>
        <p:grpSpPr>
          <a:xfrm>
            <a:off x="4517389" y="1938687"/>
            <a:ext cx="3157220" cy="3879987"/>
            <a:chOff x="4517389" y="1938687"/>
            <a:chExt cx="3157220" cy="3879987"/>
          </a:xfrm>
        </p:grpSpPr>
        <p:grpSp>
          <p:nvGrpSpPr>
            <p:cNvPr id="10" name="Groep 9">
              <a:extLst>
                <a:ext uri="{FF2B5EF4-FFF2-40B4-BE49-F238E27FC236}">
                  <a16:creationId xmlns:a16="http://schemas.microsoft.com/office/drawing/2014/main" id="{58866BF8-D1A5-A422-0D68-8350291ABF6E}"/>
                </a:ext>
              </a:extLst>
            </p:cNvPr>
            <p:cNvGrpSpPr/>
            <p:nvPr/>
          </p:nvGrpSpPr>
          <p:grpSpPr>
            <a:xfrm>
              <a:off x="4517389" y="2500164"/>
              <a:ext cx="3157220" cy="3318510"/>
              <a:chOff x="0" y="0"/>
              <a:chExt cx="3157220" cy="3318510"/>
            </a:xfrm>
          </p:grpSpPr>
          <p:pic>
            <p:nvPicPr>
              <p:cNvPr id="11" name="Afbeelding 10" descr="Afbeelding met tekst, diagram, schermopname, Kleurrijkheid&#10;&#10;Automatisch gegenereerde beschrijving">
                <a:extLst>
                  <a:ext uri="{FF2B5EF4-FFF2-40B4-BE49-F238E27FC236}">
                    <a16:creationId xmlns:a16="http://schemas.microsoft.com/office/drawing/2014/main" id="{28C59315-A9D9-7C9A-1C4C-5B9BAA62026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157220" cy="3318510"/>
              </a:xfrm>
              <a:prstGeom prst="rect">
                <a:avLst/>
              </a:prstGeom>
              <a:noFill/>
              <a:ln>
                <a:noFill/>
              </a:ln>
            </p:spPr>
          </p:pic>
          <p:sp>
            <p:nvSpPr>
              <p:cNvPr id="12" name="Tekstvak 2">
                <a:extLst>
                  <a:ext uri="{FF2B5EF4-FFF2-40B4-BE49-F238E27FC236}">
                    <a16:creationId xmlns:a16="http://schemas.microsoft.com/office/drawing/2014/main" id="{1A7BEAB7-B548-17DF-5F91-602F6E945C88}"/>
                  </a:ext>
                </a:extLst>
              </p:cNvPr>
              <p:cNvSpPr txBox="1">
                <a:spLocks noChangeArrowheads="1"/>
              </p:cNvSpPr>
              <p:nvPr/>
            </p:nvSpPr>
            <p:spPr bwMode="auto">
              <a:xfrm>
                <a:off x="1880006" y="2948026"/>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26" name="Tekstvak 25">
              <a:extLst>
                <a:ext uri="{FF2B5EF4-FFF2-40B4-BE49-F238E27FC236}">
                  <a16:creationId xmlns:a16="http://schemas.microsoft.com/office/drawing/2014/main" id="{98937435-CB01-5C32-5055-E75261D099B3}"/>
                </a:ext>
              </a:extLst>
            </p:cNvPr>
            <p:cNvSpPr txBox="1"/>
            <p:nvPr/>
          </p:nvSpPr>
          <p:spPr>
            <a:xfrm>
              <a:off x="4761171" y="1938687"/>
              <a:ext cx="2669657" cy="461665"/>
            </a:xfrm>
            <a:prstGeom prst="rect">
              <a:avLst/>
            </a:prstGeom>
            <a:noFill/>
          </p:spPr>
          <p:txBody>
            <a:bodyPr wrap="square" rtlCol="0">
              <a:spAutoFit/>
            </a:bodyPr>
            <a:lstStyle/>
            <a:p>
              <a:pPr algn="ctr"/>
              <a:r>
                <a:rPr lang="nl-NL" sz="2400" dirty="0"/>
                <a:t>Seniorenwoningen</a:t>
              </a:r>
            </a:p>
          </p:txBody>
        </p:sp>
      </p:grpSp>
      <p:grpSp>
        <p:nvGrpSpPr>
          <p:cNvPr id="3" name="Groep 2">
            <a:extLst>
              <a:ext uri="{FF2B5EF4-FFF2-40B4-BE49-F238E27FC236}">
                <a16:creationId xmlns:a16="http://schemas.microsoft.com/office/drawing/2014/main" id="{6730F971-C263-E2C3-92C5-B74441E6E4B5}"/>
              </a:ext>
            </a:extLst>
          </p:cNvPr>
          <p:cNvGrpSpPr/>
          <p:nvPr/>
        </p:nvGrpSpPr>
        <p:grpSpPr>
          <a:xfrm>
            <a:off x="330150" y="1747736"/>
            <a:ext cx="3935184" cy="4166652"/>
            <a:chOff x="330150" y="1747736"/>
            <a:chExt cx="3935184" cy="4166652"/>
          </a:xfrm>
        </p:grpSpPr>
        <p:grpSp>
          <p:nvGrpSpPr>
            <p:cNvPr id="4" name="Groep 3">
              <a:extLst>
                <a:ext uri="{FF2B5EF4-FFF2-40B4-BE49-F238E27FC236}">
                  <a16:creationId xmlns:a16="http://schemas.microsoft.com/office/drawing/2014/main" id="{8167D3A5-792E-5B1A-0362-37D4C1AF959A}"/>
                </a:ext>
              </a:extLst>
            </p:cNvPr>
            <p:cNvGrpSpPr/>
            <p:nvPr/>
          </p:nvGrpSpPr>
          <p:grpSpPr>
            <a:xfrm>
              <a:off x="606387" y="2578733"/>
              <a:ext cx="3175000" cy="3335655"/>
              <a:chOff x="-97871" y="-10970"/>
              <a:chExt cx="3175000" cy="3335655"/>
            </a:xfrm>
          </p:grpSpPr>
          <p:pic>
            <p:nvPicPr>
              <p:cNvPr id="5" name="Afbeelding 4" descr="Afbeelding met tekst, diagram, schermopname, ontwerp&#10;&#10;Automatisch gegenereerde beschrijving">
                <a:extLst>
                  <a:ext uri="{FF2B5EF4-FFF2-40B4-BE49-F238E27FC236}">
                    <a16:creationId xmlns:a16="http://schemas.microsoft.com/office/drawing/2014/main" id="{E7F18A95-B1DD-9FCB-CA81-29D89E2132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871" y="-10970"/>
                <a:ext cx="3175000" cy="3335655"/>
              </a:xfrm>
              <a:prstGeom prst="rect">
                <a:avLst/>
              </a:prstGeom>
              <a:noFill/>
              <a:ln>
                <a:noFill/>
              </a:ln>
            </p:spPr>
          </p:pic>
          <p:sp>
            <p:nvSpPr>
              <p:cNvPr id="6" name="Tekstvak 2">
                <a:extLst>
                  <a:ext uri="{FF2B5EF4-FFF2-40B4-BE49-F238E27FC236}">
                    <a16:creationId xmlns:a16="http://schemas.microsoft.com/office/drawing/2014/main" id="{5D7D71EF-7A99-CA19-056C-63B3B94E0804}"/>
                  </a:ext>
                </a:extLst>
              </p:cNvPr>
              <p:cNvSpPr txBox="1">
                <a:spLocks noChangeArrowheads="1"/>
              </p:cNvSpPr>
              <p:nvPr/>
            </p:nvSpPr>
            <p:spPr bwMode="auto">
              <a:xfrm>
                <a:off x="1945843" y="2955341"/>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24" name="Tekstvak 23">
              <a:extLst>
                <a:ext uri="{FF2B5EF4-FFF2-40B4-BE49-F238E27FC236}">
                  <a16:creationId xmlns:a16="http://schemas.microsoft.com/office/drawing/2014/main" id="{D8EB43B3-C778-15B2-8B31-0D0B4B87278C}"/>
                </a:ext>
              </a:extLst>
            </p:cNvPr>
            <p:cNvSpPr txBox="1"/>
            <p:nvPr/>
          </p:nvSpPr>
          <p:spPr>
            <a:xfrm>
              <a:off x="330150" y="1747736"/>
              <a:ext cx="3935184" cy="830997"/>
            </a:xfrm>
            <a:prstGeom prst="rect">
              <a:avLst/>
            </a:prstGeom>
            <a:noFill/>
          </p:spPr>
          <p:txBody>
            <a:bodyPr wrap="square" rtlCol="0">
              <a:spAutoFit/>
            </a:bodyPr>
            <a:lstStyle/>
            <a:p>
              <a:pPr algn="ctr"/>
              <a:r>
                <a:rPr lang="nl-NL" sz="2400" dirty="0"/>
                <a:t>Levensloopbestendige woningen</a:t>
              </a:r>
            </a:p>
          </p:txBody>
        </p:sp>
      </p:grpSp>
      <p:grpSp>
        <p:nvGrpSpPr>
          <p:cNvPr id="35" name="Groep 34">
            <a:extLst>
              <a:ext uri="{FF2B5EF4-FFF2-40B4-BE49-F238E27FC236}">
                <a16:creationId xmlns:a16="http://schemas.microsoft.com/office/drawing/2014/main" id="{0BAD797F-7DD0-56B9-2D01-3DC3927F98ED}"/>
              </a:ext>
            </a:extLst>
          </p:cNvPr>
          <p:cNvGrpSpPr/>
          <p:nvPr/>
        </p:nvGrpSpPr>
        <p:grpSpPr>
          <a:xfrm>
            <a:off x="8410517" y="1938687"/>
            <a:ext cx="3180715" cy="3986671"/>
            <a:chOff x="8410517" y="1938687"/>
            <a:chExt cx="3180715" cy="3986671"/>
          </a:xfrm>
        </p:grpSpPr>
        <p:grpSp>
          <p:nvGrpSpPr>
            <p:cNvPr id="7" name="Groep 6">
              <a:extLst>
                <a:ext uri="{FF2B5EF4-FFF2-40B4-BE49-F238E27FC236}">
                  <a16:creationId xmlns:a16="http://schemas.microsoft.com/office/drawing/2014/main" id="{9DA11681-E5BC-CBBC-CC36-98FAB583004C}"/>
                </a:ext>
              </a:extLst>
            </p:cNvPr>
            <p:cNvGrpSpPr/>
            <p:nvPr/>
          </p:nvGrpSpPr>
          <p:grpSpPr>
            <a:xfrm>
              <a:off x="8410517" y="2581448"/>
              <a:ext cx="3180715" cy="3343910"/>
              <a:chOff x="0" y="0"/>
              <a:chExt cx="3180715" cy="3343910"/>
            </a:xfrm>
          </p:grpSpPr>
          <p:pic>
            <p:nvPicPr>
              <p:cNvPr id="8" name="Afbeelding 7" descr="Afbeelding met tekst, diagram, schermopname, ontwerp&#10;&#10;Automatisch gegenereerde beschrijving">
                <a:extLst>
                  <a:ext uri="{FF2B5EF4-FFF2-40B4-BE49-F238E27FC236}">
                    <a16:creationId xmlns:a16="http://schemas.microsoft.com/office/drawing/2014/main" id="{A9DAFC00-3960-7854-1B91-BEAE037A97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3180715" cy="3343910"/>
              </a:xfrm>
              <a:prstGeom prst="rect">
                <a:avLst/>
              </a:prstGeom>
              <a:noFill/>
              <a:ln>
                <a:noFill/>
              </a:ln>
            </p:spPr>
          </p:pic>
          <p:sp>
            <p:nvSpPr>
              <p:cNvPr id="9" name="Tekstvak 2">
                <a:extLst>
                  <a:ext uri="{FF2B5EF4-FFF2-40B4-BE49-F238E27FC236}">
                    <a16:creationId xmlns:a16="http://schemas.microsoft.com/office/drawing/2014/main" id="{802C5210-EF5F-1B03-1125-DD36136F42C6}"/>
                  </a:ext>
                </a:extLst>
              </p:cNvPr>
              <p:cNvSpPr txBox="1">
                <a:spLocks noChangeArrowheads="1"/>
              </p:cNvSpPr>
              <p:nvPr/>
            </p:nvSpPr>
            <p:spPr bwMode="auto">
              <a:xfrm>
                <a:off x="1938528" y="2955341"/>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32" name="Tekstvak 31">
              <a:extLst>
                <a:ext uri="{FF2B5EF4-FFF2-40B4-BE49-F238E27FC236}">
                  <a16:creationId xmlns:a16="http://schemas.microsoft.com/office/drawing/2014/main" id="{3BEEC916-C974-DB13-AF6F-1A9EFE78AAA8}"/>
                </a:ext>
              </a:extLst>
            </p:cNvPr>
            <p:cNvSpPr txBox="1"/>
            <p:nvPr/>
          </p:nvSpPr>
          <p:spPr>
            <a:xfrm>
              <a:off x="8549651" y="1938687"/>
              <a:ext cx="2985973" cy="461665"/>
            </a:xfrm>
            <a:prstGeom prst="rect">
              <a:avLst/>
            </a:prstGeom>
            <a:noFill/>
          </p:spPr>
          <p:txBody>
            <a:bodyPr wrap="square" rtlCol="0">
              <a:spAutoFit/>
            </a:bodyPr>
            <a:lstStyle/>
            <a:p>
              <a:pPr algn="ctr"/>
              <a:r>
                <a:rPr lang="nl-NL" sz="2400" dirty="0"/>
                <a:t>Kangoeroewoningen</a:t>
              </a:r>
            </a:p>
          </p:txBody>
        </p:sp>
      </p:grpSp>
      <p:grpSp>
        <p:nvGrpSpPr>
          <p:cNvPr id="36" name="Groep 35">
            <a:extLst>
              <a:ext uri="{FF2B5EF4-FFF2-40B4-BE49-F238E27FC236}">
                <a16:creationId xmlns:a16="http://schemas.microsoft.com/office/drawing/2014/main" id="{6275BC10-05F3-0E5B-3608-386DFB0B2D98}"/>
              </a:ext>
            </a:extLst>
          </p:cNvPr>
          <p:cNvGrpSpPr/>
          <p:nvPr/>
        </p:nvGrpSpPr>
        <p:grpSpPr>
          <a:xfrm>
            <a:off x="606387" y="7362607"/>
            <a:ext cx="9894985" cy="1699810"/>
            <a:chOff x="1938975" y="4970658"/>
            <a:chExt cx="9894985" cy="1699810"/>
          </a:xfrm>
        </p:grpSpPr>
        <p:sp>
          <p:nvSpPr>
            <p:cNvPr id="15" name="Tekstvak 14">
              <a:extLst>
                <a:ext uri="{FF2B5EF4-FFF2-40B4-BE49-F238E27FC236}">
                  <a16:creationId xmlns:a16="http://schemas.microsoft.com/office/drawing/2014/main" id="{D054B81B-A00C-E77B-23E4-CD17CB2B6683}"/>
                </a:ext>
              </a:extLst>
            </p:cNvPr>
            <p:cNvSpPr txBox="1"/>
            <p:nvPr/>
          </p:nvSpPr>
          <p:spPr>
            <a:xfrm>
              <a:off x="1938975" y="5884572"/>
              <a:ext cx="1059560" cy="523220"/>
            </a:xfrm>
            <a:prstGeom prst="rect">
              <a:avLst/>
            </a:prstGeom>
            <a:noFill/>
          </p:spPr>
          <p:txBody>
            <a:bodyPr wrap="square" rtlCol="0">
              <a:spAutoFit/>
            </a:bodyPr>
            <a:lstStyle/>
            <a:p>
              <a:r>
                <a:rPr lang="nl-NL" sz="2800" dirty="0"/>
                <a:t>7,8</a:t>
              </a:r>
            </a:p>
          </p:txBody>
        </p:sp>
        <p:sp>
          <p:nvSpPr>
            <p:cNvPr id="16" name="Tekstvak 15">
              <a:extLst>
                <a:ext uri="{FF2B5EF4-FFF2-40B4-BE49-F238E27FC236}">
                  <a16:creationId xmlns:a16="http://schemas.microsoft.com/office/drawing/2014/main" id="{87480AEB-AAB0-2097-5AC7-A965AF1EE9E8}"/>
                </a:ext>
              </a:extLst>
            </p:cNvPr>
            <p:cNvSpPr txBox="1"/>
            <p:nvPr/>
          </p:nvSpPr>
          <p:spPr>
            <a:xfrm>
              <a:off x="8045728" y="5884572"/>
              <a:ext cx="3788232" cy="523220"/>
            </a:xfrm>
            <a:prstGeom prst="rect">
              <a:avLst/>
            </a:prstGeom>
            <a:noFill/>
          </p:spPr>
          <p:txBody>
            <a:bodyPr wrap="square" rtlCol="0">
              <a:spAutoFit/>
            </a:bodyPr>
            <a:lstStyle/>
            <a:p>
              <a:pPr algn="ctr"/>
              <a:r>
                <a:rPr lang="nl-NL" sz="2800"/>
                <a:t>5,9</a:t>
              </a:r>
              <a:endParaRPr lang="nl-NL"/>
            </a:p>
          </p:txBody>
        </p:sp>
        <p:sp>
          <p:nvSpPr>
            <p:cNvPr id="17" name="Tekstvak 16">
              <a:extLst>
                <a:ext uri="{FF2B5EF4-FFF2-40B4-BE49-F238E27FC236}">
                  <a16:creationId xmlns:a16="http://schemas.microsoft.com/office/drawing/2014/main" id="{CC9AE193-8069-9B80-BB07-EF2B379E0905}"/>
                </a:ext>
              </a:extLst>
            </p:cNvPr>
            <p:cNvSpPr txBox="1"/>
            <p:nvPr/>
          </p:nvSpPr>
          <p:spPr>
            <a:xfrm>
              <a:off x="4146967" y="5992297"/>
              <a:ext cx="3788232" cy="523220"/>
            </a:xfrm>
            <a:prstGeom prst="rect">
              <a:avLst/>
            </a:prstGeom>
            <a:noFill/>
          </p:spPr>
          <p:txBody>
            <a:bodyPr wrap="square" rtlCol="0">
              <a:spAutoFit/>
            </a:bodyPr>
            <a:lstStyle/>
            <a:p>
              <a:pPr algn="ctr"/>
              <a:r>
                <a:rPr lang="nl-NL" sz="2800"/>
                <a:t>6,8</a:t>
              </a:r>
              <a:endParaRPr lang="nl-NL"/>
            </a:p>
          </p:txBody>
        </p:sp>
        <p:pic>
          <p:nvPicPr>
            <p:cNvPr id="18" name="Afbeelding 17">
              <a:extLst>
                <a:ext uri="{FF2B5EF4-FFF2-40B4-BE49-F238E27FC236}">
                  <a16:creationId xmlns:a16="http://schemas.microsoft.com/office/drawing/2014/main" id="{11E9498C-020C-1493-3E08-484C4ADEC1E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952" b="98016" l="9143" r="89143">
                          <a14:foregroundMark x1="52000" y1="95238" x2="52000" y2="95238"/>
                          <a14:foregroundMark x1="58286" y1="34127" x2="58286" y2="34127"/>
                          <a14:foregroundMark x1="30286" y1="15873" x2="30286" y2="15873"/>
                          <a14:foregroundMark x1="15429" y1="6349" x2="15429" y2="6349"/>
                          <a14:foregroundMark x1="50286" y1="98016" x2="50286" y2="98016"/>
                        </a14:backgroundRemoval>
                      </a14:imgEffect>
                    </a14:imgLayer>
                  </a14:imgProps>
                </a:ext>
              </a:extLst>
            </a:blip>
            <a:stretch>
              <a:fillRect/>
            </a:stretch>
          </p:blipFill>
          <p:spPr>
            <a:xfrm>
              <a:off x="3085202" y="4970658"/>
              <a:ext cx="1141425" cy="1643653"/>
            </a:xfrm>
            <a:prstGeom prst="rect">
              <a:avLst/>
            </a:prstGeom>
          </p:spPr>
        </p:pic>
        <p:pic>
          <p:nvPicPr>
            <p:cNvPr id="19" name="Afbeelding 18">
              <a:extLst>
                <a:ext uri="{FF2B5EF4-FFF2-40B4-BE49-F238E27FC236}">
                  <a16:creationId xmlns:a16="http://schemas.microsoft.com/office/drawing/2014/main" id="{DBC5CCC1-D60C-013E-44CA-A98F7D5C5BF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073" b="98381" l="4795" r="94521">
                          <a14:foregroundMark x1="12329" y1="65182" x2="12329" y2="65182"/>
                          <a14:foregroundMark x1="31507" y1="93117" x2="31507" y2="93117"/>
                          <a14:foregroundMark x1="47945" y1="95547" x2="47945" y2="95547"/>
                          <a14:foregroundMark x1="49315" y1="99190" x2="49315" y2="99190"/>
                          <a14:foregroundMark x1="6849" y1="74089" x2="6849" y2="74089"/>
                          <a14:foregroundMark x1="84932" y1="79757" x2="84932" y2="79757"/>
                          <a14:foregroundMark x1="89726" y1="78947" x2="89726" y2="78947"/>
                          <a14:foregroundMark x1="95890" y1="70850" x2="95890" y2="70850"/>
                          <a14:foregroundMark x1="4795" y1="71660" x2="4795" y2="71660"/>
                          <a14:foregroundMark x1="26027" y1="6478" x2="26027" y2="6478"/>
                          <a14:foregroundMark x1="76027" y1="6073" x2="76027" y2="6073"/>
                        </a14:backgroundRemoval>
                      </a14:imgEffect>
                    </a14:imgLayer>
                  </a14:imgProps>
                </a:ext>
              </a:extLst>
            </a:blip>
            <a:stretch>
              <a:fillRect/>
            </a:stretch>
          </p:blipFill>
          <p:spPr>
            <a:xfrm>
              <a:off x="6882074" y="5060608"/>
              <a:ext cx="918384" cy="1553703"/>
            </a:xfrm>
            <a:prstGeom prst="rect">
              <a:avLst/>
            </a:prstGeom>
          </p:spPr>
        </p:pic>
        <p:pic>
          <p:nvPicPr>
            <p:cNvPr id="20" name="Afbeelding 19">
              <a:extLst>
                <a:ext uri="{FF2B5EF4-FFF2-40B4-BE49-F238E27FC236}">
                  <a16:creationId xmlns:a16="http://schemas.microsoft.com/office/drawing/2014/main" id="{B9A1F94D-ABBE-A5D8-6B9C-D33D74C972C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800" b="98000" l="2817" r="92254">
                          <a14:foregroundMark x1="24648" y1="8400" x2="24648" y2="8400"/>
                          <a14:foregroundMark x1="30986" y1="5200" x2="30986" y2="5200"/>
                          <a14:foregroundMark x1="74648" y1="4800" x2="74648" y2="4800"/>
                          <a14:foregroundMark x1="3521" y1="67200" x2="3521" y2="67200"/>
                          <a14:foregroundMark x1="92254" y1="65200" x2="92254" y2="65200"/>
                          <a14:foregroundMark x1="71127" y1="93600" x2="71127" y2="93600"/>
                          <a14:foregroundMark x1="51408" y1="94400" x2="51408" y2="94400"/>
                          <a14:foregroundMark x1="50704" y1="98000" x2="50704" y2="98000"/>
                        </a14:backgroundRemoval>
                      </a14:imgEffect>
                    </a14:imgLayer>
                  </a14:imgProps>
                </a:ext>
              </a:extLst>
            </a:blip>
            <a:stretch>
              <a:fillRect/>
            </a:stretch>
          </p:blipFill>
          <p:spPr>
            <a:xfrm>
              <a:off x="10826833" y="5060608"/>
              <a:ext cx="914399" cy="1609860"/>
            </a:xfrm>
            <a:prstGeom prst="rect">
              <a:avLst/>
            </a:prstGeom>
          </p:spPr>
        </p:pic>
      </p:grpSp>
    </p:spTree>
    <p:extLst>
      <p:ext uri="{BB962C8B-B14F-4D97-AF65-F5344CB8AC3E}">
        <p14:creationId xmlns:p14="http://schemas.microsoft.com/office/powerpoint/2010/main" val="514000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DCD8-635E-F238-6E21-31A2EC7963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E8DBF8-49C4-8E61-E864-C4201D9DC933}"/>
              </a:ext>
            </a:extLst>
          </p:cNvPr>
          <p:cNvSpPr>
            <a:spLocks noGrp="1"/>
          </p:cNvSpPr>
          <p:nvPr>
            <p:ph type="title"/>
          </p:nvPr>
        </p:nvSpPr>
        <p:spPr/>
        <p:txBody>
          <a:bodyPr/>
          <a:lstStyle/>
          <a:p>
            <a:r>
              <a:rPr lang="nl-NL"/>
              <a:t>Het beste concept ontwerp</a:t>
            </a:r>
          </a:p>
        </p:txBody>
      </p:sp>
      <p:cxnSp>
        <p:nvCxnSpPr>
          <p:cNvPr id="13" name="Rechte verbindingslijn 12">
            <a:extLst>
              <a:ext uri="{FF2B5EF4-FFF2-40B4-BE49-F238E27FC236}">
                <a16:creationId xmlns:a16="http://schemas.microsoft.com/office/drawing/2014/main" id="{B0A585F1-7EB4-AF53-DD54-64F9DAFFEAE7}"/>
              </a:ext>
            </a:extLst>
          </p:cNvPr>
          <p:cNvCxnSpPr/>
          <p:nvPr/>
        </p:nvCxnSpPr>
        <p:spPr>
          <a:xfrm>
            <a:off x="4265334" y="2421020"/>
            <a:ext cx="0" cy="34164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6451F23A-A3B3-3773-112F-8F96BDBBD027}"/>
              </a:ext>
            </a:extLst>
          </p:cNvPr>
          <p:cNvCxnSpPr/>
          <p:nvPr/>
        </p:nvCxnSpPr>
        <p:spPr>
          <a:xfrm>
            <a:off x="8034879" y="2354547"/>
            <a:ext cx="0" cy="3416439"/>
          </a:xfrm>
          <a:prstGeom prst="line">
            <a:avLst/>
          </a:prstGeom>
        </p:spPr>
        <p:style>
          <a:lnRef idx="2">
            <a:schemeClr val="accent1"/>
          </a:lnRef>
          <a:fillRef idx="0">
            <a:schemeClr val="accent1"/>
          </a:fillRef>
          <a:effectRef idx="1">
            <a:schemeClr val="accent1"/>
          </a:effectRef>
          <a:fontRef idx="minor">
            <a:schemeClr val="tx1"/>
          </a:fontRef>
        </p:style>
      </p:cxnSp>
      <p:grpSp>
        <p:nvGrpSpPr>
          <p:cNvPr id="34" name="Groep 33">
            <a:extLst>
              <a:ext uri="{FF2B5EF4-FFF2-40B4-BE49-F238E27FC236}">
                <a16:creationId xmlns:a16="http://schemas.microsoft.com/office/drawing/2014/main" id="{820431C7-90F3-E1B2-1707-243300CEE70E}"/>
              </a:ext>
            </a:extLst>
          </p:cNvPr>
          <p:cNvGrpSpPr/>
          <p:nvPr/>
        </p:nvGrpSpPr>
        <p:grpSpPr>
          <a:xfrm>
            <a:off x="4517389" y="1938687"/>
            <a:ext cx="3157220" cy="3879987"/>
            <a:chOff x="4517389" y="1938687"/>
            <a:chExt cx="3157220" cy="3879987"/>
          </a:xfrm>
        </p:grpSpPr>
        <p:grpSp>
          <p:nvGrpSpPr>
            <p:cNvPr id="10" name="Groep 9">
              <a:extLst>
                <a:ext uri="{FF2B5EF4-FFF2-40B4-BE49-F238E27FC236}">
                  <a16:creationId xmlns:a16="http://schemas.microsoft.com/office/drawing/2014/main" id="{D3D9B71F-E062-677F-818F-454BE7B9CFA9}"/>
                </a:ext>
              </a:extLst>
            </p:cNvPr>
            <p:cNvGrpSpPr/>
            <p:nvPr/>
          </p:nvGrpSpPr>
          <p:grpSpPr>
            <a:xfrm>
              <a:off x="4517389" y="2500164"/>
              <a:ext cx="3157220" cy="3318510"/>
              <a:chOff x="0" y="0"/>
              <a:chExt cx="3157220" cy="3318510"/>
            </a:xfrm>
          </p:grpSpPr>
          <p:pic>
            <p:nvPicPr>
              <p:cNvPr id="11" name="Afbeelding 10" descr="Afbeelding met tekst, diagram, schermopname, Kleurrijkheid&#10;&#10;Automatisch gegenereerde beschrijving">
                <a:extLst>
                  <a:ext uri="{FF2B5EF4-FFF2-40B4-BE49-F238E27FC236}">
                    <a16:creationId xmlns:a16="http://schemas.microsoft.com/office/drawing/2014/main" id="{F4FD85C2-A51A-3DDD-9980-6957C967F0C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157220" cy="3318510"/>
              </a:xfrm>
              <a:prstGeom prst="rect">
                <a:avLst/>
              </a:prstGeom>
              <a:noFill/>
              <a:ln>
                <a:noFill/>
              </a:ln>
            </p:spPr>
          </p:pic>
          <p:sp>
            <p:nvSpPr>
              <p:cNvPr id="12" name="Tekstvak 2">
                <a:extLst>
                  <a:ext uri="{FF2B5EF4-FFF2-40B4-BE49-F238E27FC236}">
                    <a16:creationId xmlns:a16="http://schemas.microsoft.com/office/drawing/2014/main" id="{F424AF00-F8CB-DFB8-0B7D-48BF5B12B918}"/>
                  </a:ext>
                </a:extLst>
              </p:cNvPr>
              <p:cNvSpPr txBox="1">
                <a:spLocks noChangeArrowheads="1"/>
              </p:cNvSpPr>
              <p:nvPr/>
            </p:nvSpPr>
            <p:spPr bwMode="auto">
              <a:xfrm>
                <a:off x="1880006" y="2948026"/>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26" name="Tekstvak 25">
              <a:extLst>
                <a:ext uri="{FF2B5EF4-FFF2-40B4-BE49-F238E27FC236}">
                  <a16:creationId xmlns:a16="http://schemas.microsoft.com/office/drawing/2014/main" id="{B98DC69B-C763-A8E3-C9FC-4699D2D0627E}"/>
                </a:ext>
              </a:extLst>
            </p:cNvPr>
            <p:cNvSpPr txBox="1"/>
            <p:nvPr/>
          </p:nvSpPr>
          <p:spPr>
            <a:xfrm>
              <a:off x="4761171" y="1938687"/>
              <a:ext cx="2669657" cy="461665"/>
            </a:xfrm>
            <a:prstGeom prst="rect">
              <a:avLst/>
            </a:prstGeom>
            <a:noFill/>
          </p:spPr>
          <p:txBody>
            <a:bodyPr wrap="square" rtlCol="0">
              <a:spAutoFit/>
            </a:bodyPr>
            <a:lstStyle/>
            <a:p>
              <a:pPr algn="ctr"/>
              <a:r>
                <a:rPr lang="nl-NL" sz="2400" dirty="0"/>
                <a:t>Seniorenwoningen</a:t>
              </a:r>
            </a:p>
          </p:txBody>
        </p:sp>
      </p:grpSp>
      <p:grpSp>
        <p:nvGrpSpPr>
          <p:cNvPr id="3" name="Groep 2">
            <a:extLst>
              <a:ext uri="{FF2B5EF4-FFF2-40B4-BE49-F238E27FC236}">
                <a16:creationId xmlns:a16="http://schemas.microsoft.com/office/drawing/2014/main" id="{CD7A6BDF-C01F-0F6E-2CD5-55E8BEFA3DF1}"/>
              </a:ext>
            </a:extLst>
          </p:cNvPr>
          <p:cNvGrpSpPr/>
          <p:nvPr/>
        </p:nvGrpSpPr>
        <p:grpSpPr>
          <a:xfrm>
            <a:off x="330150" y="1747736"/>
            <a:ext cx="3935184" cy="4166652"/>
            <a:chOff x="330150" y="1747736"/>
            <a:chExt cx="3935184" cy="4166652"/>
          </a:xfrm>
        </p:grpSpPr>
        <p:grpSp>
          <p:nvGrpSpPr>
            <p:cNvPr id="4" name="Groep 3">
              <a:extLst>
                <a:ext uri="{FF2B5EF4-FFF2-40B4-BE49-F238E27FC236}">
                  <a16:creationId xmlns:a16="http://schemas.microsoft.com/office/drawing/2014/main" id="{DC390C07-AEC9-C495-00B2-4EDF2A30E8D4}"/>
                </a:ext>
              </a:extLst>
            </p:cNvPr>
            <p:cNvGrpSpPr/>
            <p:nvPr/>
          </p:nvGrpSpPr>
          <p:grpSpPr>
            <a:xfrm>
              <a:off x="606387" y="2578733"/>
              <a:ext cx="3175000" cy="3335655"/>
              <a:chOff x="-97871" y="-10970"/>
              <a:chExt cx="3175000" cy="3335655"/>
            </a:xfrm>
          </p:grpSpPr>
          <p:pic>
            <p:nvPicPr>
              <p:cNvPr id="5" name="Afbeelding 4" descr="Afbeelding met tekst, diagram, schermopname, ontwerp&#10;&#10;Automatisch gegenereerde beschrijving">
                <a:extLst>
                  <a:ext uri="{FF2B5EF4-FFF2-40B4-BE49-F238E27FC236}">
                    <a16:creationId xmlns:a16="http://schemas.microsoft.com/office/drawing/2014/main" id="{B564916E-2519-9E66-7E8C-D6514422D6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871" y="-10970"/>
                <a:ext cx="3175000" cy="3335655"/>
              </a:xfrm>
              <a:prstGeom prst="rect">
                <a:avLst/>
              </a:prstGeom>
              <a:noFill/>
              <a:ln>
                <a:noFill/>
              </a:ln>
            </p:spPr>
          </p:pic>
          <p:sp>
            <p:nvSpPr>
              <p:cNvPr id="6" name="Tekstvak 2">
                <a:extLst>
                  <a:ext uri="{FF2B5EF4-FFF2-40B4-BE49-F238E27FC236}">
                    <a16:creationId xmlns:a16="http://schemas.microsoft.com/office/drawing/2014/main" id="{AF87C98F-2927-611E-334C-86F69948EE4C}"/>
                  </a:ext>
                </a:extLst>
              </p:cNvPr>
              <p:cNvSpPr txBox="1">
                <a:spLocks noChangeArrowheads="1"/>
              </p:cNvSpPr>
              <p:nvPr/>
            </p:nvSpPr>
            <p:spPr bwMode="auto">
              <a:xfrm>
                <a:off x="1945843" y="2955341"/>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24" name="Tekstvak 23">
              <a:extLst>
                <a:ext uri="{FF2B5EF4-FFF2-40B4-BE49-F238E27FC236}">
                  <a16:creationId xmlns:a16="http://schemas.microsoft.com/office/drawing/2014/main" id="{D07986DD-938B-E396-EED5-3FE63E659BAE}"/>
                </a:ext>
              </a:extLst>
            </p:cNvPr>
            <p:cNvSpPr txBox="1"/>
            <p:nvPr/>
          </p:nvSpPr>
          <p:spPr>
            <a:xfrm>
              <a:off x="330150" y="1747736"/>
              <a:ext cx="3935184" cy="830997"/>
            </a:xfrm>
            <a:prstGeom prst="rect">
              <a:avLst/>
            </a:prstGeom>
            <a:noFill/>
          </p:spPr>
          <p:txBody>
            <a:bodyPr wrap="square" rtlCol="0">
              <a:spAutoFit/>
            </a:bodyPr>
            <a:lstStyle/>
            <a:p>
              <a:pPr algn="ctr"/>
              <a:r>
                <a:rPr lang="nl-NL" sz="2400" dirty="0"/>
                <a:t>Levensloopbestendige woningen</a:t>
              </a:r>
            </a:p>
          </p:txBody>
        </p:sp>
      </p:grpSp>
      <p:grpSp>
        <p:nvGrpSpPr>
          <p:cNvPr id="35" name="Groep 34">
            <a:extLst>
              <a:ext uri="{FF2B5EF4-FFF2-40B4-BE49-F238E27FC236}">
                <a16:creationId xmlns:a16="http://schemas.microsoft.com/office/drawing/2014/main" id="{41B13E6B-E584-E9D7-55B4-168CD50248C0}"/>
              </a:ext>
            </a:extLst>
          </p:cNvPr>
          <p:cNvGrpSpPr/>
          <p:nvPr/>
        </p:nvGrpSpPr>
        <p:grpSpPr>
          <a:xfrm>
            <a:off x="8410517" y="1938687"/>
            <a:ext cx="3180715" cy="3986671"/>
            <a:chOff x="8410517" y="1938687"/>
            <a:chExt cx="3180715" cy="3986671"/>
          </a:xfrm>
        </p:grpSpPr>
        <p:grpSp>
          <p:nvGrpSpPr>
            <p:cNvPr id="7" name="Groep 6">
              <a:extLst>
                <a:ext uri="{FF2B5EF4-FFF2-40B4-BE49-F238E27FC236}">
                  <a16:creationId xmlns:a16="http://schemas.microsoft.com/office/drawing/2014/main" id="{DA067FC5-46F9-741D-2C2A-B9D4C9282815}"/>
                </a:ext>
              </a:extLst>
            </p:cNvPr>
            <p:cNvGrpSpPr/>
            <p:nvPr/>
          </p:nvGrpSpPr>
          <p:grpSpPr>
            <a:xfrm>
              <a:off x="8410517" y="2581448"/>
              <a:ext cx="3180715" cy="3343910"/>
              <a:chOff x="0" y="0"/>
              <a:chExt cx="3180715" cy="3343910"/>
            </a:xfrm>
          </p:grpSpPr>
          <p:pic>
            <p:nvPicPr>
              <p:cNvPr id="8" name="Afbeelding 7" descr="Afbeelding met tekst, diagram, schermopname, ontwerp&#10;&#10;Automatisch gegenereerde beschrijving">
                <a:extLst>
                  <a:ext uri="{FF2B5EF4-FFF2-40B4-BE49-F238E27FC236}">
                    <a16:creationId xmlns:a16="http://schemas.microsoft.com/office/drawing/2014/main" id="{E1B16F53-958A-7555-6141-770242EC4F2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3180715" cy="3343910"/>
              </a:xfrm>
              <a:prstGeom prst="rect">
                <a:avLst/>
              </a:prstGeom>
              <a:noFill/>
              <a:ln>
                <a:noFill/>
              </a:ln>
            </p:spPr>
          </p:pic>
          <p:sp>
            <p:nvSpPr>
              <p:cNvPr id="9" name="Tekstvak 2">
                <a:extLst>
                  <a:ext uri="{FF2B5EF4-FFF2-40B4-BE49-F238E27FC236}">
                    <a16:creationId xmlns:a16="http://schemas.microsoft.com/office/drawing/2014/main" id="{DADCAA6C-2DFA-3410-50B6-5EFBE65D69EF}"/>
                  </a:ext>
                </a:extLst>
              </p:cNvPr>
              <p:cNvSpPr txBox="1">
                <a:spLocks noChangeArrowheads="1"/>
              </p:cNvSpPr>
              <p:nvPr/>
            </p:nvSpPr>
            <p:spPr bwMode="auto">
              <a:xfrm>
                <a:off x="1938528" y="2955341"/>
                <a:ext cx="914400" cy="228600"/>
              </a:xfrm>
              <a:prstGeom prst="rect">
                <a:avLst/>
              </a:prstGeom>
              <a:solidFill>
                <a:schemeClr val="bg1"/>
              </a:solidFill>
              <a:ln w="3175">
                <a:noFill/>
                <a:miter lim="800000"/>
                <a:headEnd/>
                <a:tailEnd/>
              </a:ln>
            </p:spPr>
            <p:txBody>
              <a:bodyPr rot="0" vert="horz" wrap="square" lIns="91440" tIns="45720" rIns="91440" bIns="45720" anchor="t" anchorCtr="0">
                <a:noAutofit/>
              </a:bodyPr>
              <a:lstStyle/>
              <a:p>
                <a:pPr>
                  <a:lnSpc>
                    <a:spcPct val="107000"/>
                  </a:lnSpc>
                  <a:spcAft>
                    <a:spcPts val="800"/>
                  </a:spcAft>
                </a:pPr>
                <a:r>
                  <a:rPr lang="nl-NL" sz="600" kern="100">
                    <a:effectLst/>
                    <a:latin typeface="Aptos" panose="020B0004020202020204" pitchFamily="34" charset="0"/>
                    <a:ea typeface="Aptos" panose="020B0004020202020204" pitchFamily="34" charset="0"/>
                    <a:cs typeface="Arial" panose="020B0604020202020204" pitchFamily="34" charset="0"/>
                  </a:rPr>
                  <a:t>Politiek Juridisch</a:t>
                </a:r>
                <a:endParaRPr lang="nl-NL" sz="1100" kern="100">
                  <a:effectLst/>
                  <a:latin typeface="Aptos" panose="020B0004020202020204" pitchFamily="34" charset="0"/>
                  <a:ea typeface="Aptos" panose="020B0004020202020204" pitchFamily="34" charset="0"/>
                  <a:cs typeface="Arial" panose="020B0604020202020204" pitchFamily="34" charset="0"/>
                </a:endParaRPr>
              </a:p>
            </p:txBody>
          </p:sp>
        </p:grpSp>
        <p:sp>
          <p:nvSpPr>
            <p:cNvPr id="32" name="Tekstvak 31">
              <a:extLst>
                <a:ext uri="{FF2B5EF4-FFF2-40B4-BE49-F238E27FC236}">
                  <a16:creationId xmlns:a16="http://schemas.microsoft.com/office/drawing/2014/main" id="{277F2490-B821-346B-8BAB-8B9C7622DC4C}"/>
                </a:ext>
              </a:extLst>
            </p:cNvPr>
            <p:cNvSpPr txBox="1"/>
            <p:nvPr/>
          </p:nvSpPr>
          <p:spPr>
            <a:xfrm>
              <a:off x="8549651" y="1938687"/>
              <a:ext cx="2985973" cy="461665"/>
            </a:xfrm>
            <a:prstGeom prst="rect">
              <a:avLst/>
            </a:prstGeom>
            <a:noFill/>
          </p:spPr>
          <p:txBody>
            <a:bodyPr wrap="square" rtlCol="0">
              <a:spAutoFit/>
            </a:bodyPr>
            <a:lstStyle/>
            <a:p>
              <a:pPr algn="ctr"/>
              <a:r>
                <a:rPr lang="nl-NL" sz="2400" dirty="0"/>
                <a:t>Kangoeroewoningen</a:t>
              </a:r>
            </a:p>
          </p:txBody>
        </p:sp>
      </p:grpSp>
      <p:grpSp>
        <p:nvGrpSpPr>
          <p:cNvPr id="36" name="Groep 35">
            <a:extLst>
              <a:ext uri="{FF2B5EF4-FFF2-40B4-BE49-F238E27FC236}">
                <a16:creationId xmlns:a16="http://schemas.microsoft.com/office/drawing/2014/main" id="{67836813-8D15-D715-E39D-739B9FFCD068}"/>
              </a:ext>
            </a:extLst>
          </p:cNvPr>
          <p:cNvGrpSpPr/>
          <p:nvPr/>
        </p:nvGrpSpPr>
        <p:grpSpPr>
          <a:xfrm>
            <a:off x="1859524" y="4800617"/>
            <a:ext cx="10005293" cy="1643653"/>
            <a:chOff x="2003392" y="5026815"/>
            <a:chExt cx="10005293" cy="1643653"/>
          </a:xfrm>
        </p:grpSpPr>
        <p:sp>
          <p:nvSpPr>
            <p:cNvPr id="15" name="Tekstvak 14">
              <a:extLst>
                <a:ext uri="{FF2B5EF4-FFF2-40B4-BE49-F238E27FC236}">
                  <a16:creationId xmlns:a16="http://schemas.microsoft.com/office/drawing/2014/main" id="{493214FA-DD07-3872-C1AA-4DFCAFD61DCA}"/>
                </a:ext>
              </a:extLst>
            </p:cNvPr>
            <p:cNvSpPr txBox="1"/>
            <p:nvPr/>
          </p:nvSpPr>
          <p:spPr>
            <a:xfrm>
              <a:off x="2003392" y="5884572"/>
              <a:ext cx="1059560" cy="523220"/>
            </a:xfrm>
            <a:prstGeom prst="rect">
              <a:avLst/>
            </a:prstGeom>
            <a:noFill/>
          </p:spPr>
          <p:txBody>
            <a:bodyPr wrap="square" rtlCol="0">
              <a:spAutoFit/>
            </a:bodyPr>
            <a:lstStyle/>
            <a:p>
              <a:r>
                <a:rPr lang="nl-NL" sz="2800" dirty="0"/>
                <a:t>7,8</a:t>
              </a:r>
            </a:p>
          </p:txBody>
        </p:sp>
        <p:sp>
          <p:nvSpPr>
            <p:cNvPr id="16" name="Tekstvak 15">
              <a:extLst>
                <a:ext uri="{FF2B5EF4-FFF2-40B4-BE49-F238E27FC236}">
                  <a16:creationId xmlns:a16="http://schemas.microsoft.com/office/drawing/2014/main" id="{8EE54AC7-A8E2-A1DC-DA4F-F08F4D0FF359}"/>
                </a:ext>
              </a:extLst>
            </p:cNvPr>
            <p:cNvSpPr txBox="1"/>
            <p:nvPr/>
          </p:nvSpPr>
          <p:spPr>
            <a:xfrm>
              <a:off x="8220453" y="5884572"/>
              <a:ext cx="3788232" cy="523220"/>
            </a:xfrm>
            <a:prstGeom prst="rect">
              <a:avLst/>
            </a:prstGeom>
            <a:noFill/>
          </p:spPr>
          <p:txBody>
            <a:bodyPr wrap="square" rtlCol="0">
              <a:spAutoFit/>
            </a:bodyPr>
            <a:lstStyle/>
            <a:p>
              <a:pPr algn="ctr"/>
              <a:r>
                <a:rPr lang="nl-NL" sz="2800" dirty="0"/>
                <a:t>5,9</a:t>
              </a:r>
              <a:endParaRPr lang="nl-NL" dirty="0"/>
            </a:p>
          </p:txBody>
        </p:sp>
        <p:sp>
          <p:nvSpPr>
            <p:cNvPr id="17" name="Tekstvak 16">
              <a:extLst>
                <a:ext uri="{FF2B5EF4-FFF2-40B4-BE49-F238E27FC236}">
                  <a16:creationId xmlns:a16="http://schemas.microsoft.com/office/drawing/2014/main" id="{C94DCFB3-0BB5-A58D-BA9F-246FA069991D}"/>
                </a:ext>
              </a:extLst>
            </p:cNvPr>
            <p:cNvSpPr txBox="1"/>
            <p:nvPr/>
          </p:nvSpPr>
          <p:spPr>
            <a:xfrm>
              <a:off x="4307718" y="5881857"/>
              <a:ext cx="3788232" cy="523220"/>
            </a:xfrm>
            <a:prstGeom prst="rect">
              <a:avLst/>
            </a:prstGeom>
            <a:noFill/>
          </p:spPr>
          <p:txBody>
            <a:bodyPr wrap="square" rtlCol="0">
              <a:spAutoFit/>
            </a:bodyPr>
            <a:lstStyle/>
            <a:p>
              <a:pPr algn="ctr"/>
              <a:r>
                <a:rPr lang="nl-NL" sz="2800"/>
                <a:t>6,8</a:t>
              </a:r>
              <a:endParaRPr lang="nl-NL"/>
            </a:p>
          </p:txBody>
        </p:sp>
        <p:pic>
          <p:nvPicPr>
            <p:cNvPr id="18" name="Afbeelding 17">
              <a:extLst>
                <a:ext uri="{FF2B5EF4-FFF2-40B4-BE49-F238E27FC236}">
                  <a16:creationId xmlns:a16="http://schemas.microsoft.com/office/drawing/2014/main" id="{C24E80F5-5FBE-4749-BCBC-F808829508C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952" b="98016" l="9143" r="89143">
                          <a14:foregroundMark x1="52000" y1="95238" x2="52000" y2="95238"/>
                          <a14:foregroundMark x1="58286" y1="34127" x2="58286" y2="34127"/>
                          <a14:foregroundMark x1="30286" y1="15873" x2="30286" y2="15873"/>
                          <a14:foregroundMark x1="15429" y1="6349" x2="15429" y2="6349"/>
                          <a14:foregroundMark x1="50286" y1="98016" x2="50286" y2="98016"/>
                        </a14:backgroundRemoval>
                      </a14:imgEffect>
                    </a14:imgLayer>
                  </a14:imgProps>
                </a:ext>
              </a:extLst>
            </a:blip>
            <a:stretch>
              <a:fillRect/>
            </a:stretch>
          </p:blipFill>
          <p:spPr>
            <a:xfrm>
              <a:off x="2860959" y="5026815"/>
              <a:ext cx="1141425" cy="1643653"/>
            </a:xfrm>
            <a:prstGeom prst="rect">
              <a:avLst/>
            </a:prstGeom>
          </p:spPr>
        </p:pic>
        <p:pic>
          <p:nvPicPr>
            <p:cNvPr id="19" name="Afbeelding 18">
              <a:extLst>
                <a:ext uri="{FF2B5EF4-FFF2-40B4-BE49-F238E27FC236}">
                  <a16:creationId xmlns:a16="http://schemas.microsoft.com/office/drawing/2014/main" id="{1E220526-EBF5-F2A5-77E3-2A012AA2CAD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6073" b="98381" l="4795" r="94521">
                          <a14:foregroundMark x1="12329" y1="65182" x2="12329" y2="65182"/>
                          <a14:foregroundMark x1="31507" y1="93117" x2="31507" y2="93117"/>
                          <a14:foregroundMark x1="47945" y1="95547" x2="47945" y2="95547"/>
                          <a14:foregroundMark x1="49315" y1="99190" x2="49315" y2="99190"/>
                          <a14:foregroundMark x1="6849" y1="74089" x2="6849" y2="74089"/>
                          <a14:foregroundMark x1="84932" y1="79757" x2="84932" y2="79757"/>
                          <a14:foregroundMark x1="89726" y1="78947" x2="89726" y2="78947"/>
                          <a14:foregroundMark x1="95890" y1="70850" x2="95890" y2="70850"/>
                          <a14:foregroundMark x1="4795" y1="71660" x2="4795" y2="71660"/>
                          <a14:foregroundMark x1="26027" y1="6478" x2="26027" y2="6478"/>
                          <a14:foregroundMark x1="76027" y1="6073" x2="76027" y2="6073"/>
                        </a14:backgroundRemoval>
                      </a14:imgEffect>
                    </a14:imgLayer>
                  </a14:imgProps>
                </a:ext>
              </a:extLst>
            </a:blip>
            <a:stretch>
              <a:fillRect/>
            </a:stretch>
          </p:blipFill>
          <p:spPr>
            <a:xfrm>
              <a:off x="6928721" y="5060608"/>
              <a:ext cx="918384" cy="1553703"/>
            </a:xfrm>
            <a:prstGeom prst="rect">
              <a:avLst/>
            </a:prstGeom>
          </p:spPr>
        </p:pic>
        <p:pic>
          <p:nvPicPr>
            <p:cNvPr id="20" name="Afbeelding 19">
              <a:extLst>
                <a:ext uri="{FF2B5EF4-FFF2-40B4-BE49-F238E27FC236}">
                  <a16:creationId xmlns:a16="http://schemas.microsoft.com/office/drawing/2014/main" id="{D10FA372-D023-56DA-195E-3D74505B1A8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800" b="98000" l="2817" r="92254">
                          <a14:foregroundMark x1="24648" y1="8400" x2="24648" y2="8400"/>
                          <a14:foregroundMark x1="30986" y1="5200" x2="30986" y2="5200"/>
                          <a14:foregroundMark x1="74648" y1="4800" x2="74648" y2="4800"/>
                          <a14:foregroundMark x1="3521" y1="67200" x2="3521" y2="67200"/>
                          <a14:foregroundMark x1="92254" y1="65200" x2="92254" y2="65200"/>
                          <a14:foregroundMark x1="71127" y1="93600" x2="71127" y2="93600"/>
                          <a14:foregroundMark x1="51408" y1="94400" x2="51408" y2="94400"/>
                          <a14:foregroundMark x1="50704" y1="98000" x2="50704" y2="98000"/>
                        </a14:backgroundRemoval>
                      </a14:imgEffect>
                    </a14:imgLayer>
                  </a14:imgProps>
                </a:ext>
              </a:extLst>
            </a:blip>
            <a:stretch>
              <a:fillRect/>
            </a:stretch>
          </p:blipFill>
          <p:spPr>
            <a:xfrm>
              <a:off x="10826833" y="5060608"/>
              <a:ext cx="914399" cy="1609860"/>
            </a:xfrm>
            <a:prstGeom prst="rect">
              <a:avLst/>
            </a:prstGeom>
          </p:spPr>
        </p:pic>
      </p:grpSp>
    </p:spTree>
    <p:extLst>
      <p:ext uri="{BB962C8B-B14F-4D97-AF65-F5344CB8AC3E}">
        <p14:creationId xmlns:p14="http://schemas.microsoft.com/office/powerpoint/2010/main" val="3753327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245E16A5-454F-12F8-B55F-7975F97BD3C7}"/>
              </a:ext>
            </a:extLst>
          </p:cNvPr>
          <p:cNvSpPr>
            <a:spLocks noGrp="1"/>
          </p:cNvSpPr>
          <p:nvPr>
            <p:ph type="title"/>
          </p:nvPr>
        </p:nvSpPr>
        <p:spPr>
          <a:xfrm>
            <a:off x="761999" y="1143486"/>
            <a:ext cx="4080388" cy="1816021"/>
          </a:xfrm>
        </p:spPr>
        <p:txBody>
          <a:bodyPr vert="horz" lIns="91440" tIns="45720" rIns="91440" bIns="45720" rtlCol="0" anchor="t">
            <a:normAutofit/>
          </a:bodyPr>
          <a:lstStyle/>
          <a:p>
            <a:r>
              <a:rPr lang="en-US" sz="3200" kern="1200">
                <a:solidFill>
                  <a:schemeClr val="tx1"/>
                </a:solidFill>
                <a:latin typeface="+mj-lt"/>
                <a:ea typeface="+mj-ea"/>
                <a:cs typeface="+mj-cs"/>
              </a:rPr>
              <a:t>Levensloopbestendig</a:t>
            </a:r>
            <a:br>
              <a:rPr lang="en-US" sz="3200" kern="1200">
                <a:solidFill>
                  <a:schemeClr val="tx1"/>
                </a:solidFill>
                <a:latin typeface="+mj-lt"/>
                <a:ea typeface="+mj-ea"/>
                <a:cs typeface="+mj-cs"/>
              </a:rPr>
            </a:br>
            <a:r>
              <a:rPr lang="en-US" sz="3200" kern="1200">
                <a:solidFill>
                  <a:schemeClr val="tx1"/>
                </a:solidFill>
                <a:latin typeface="+mj-lt"/>
                <a:ea typeface="+mj-ea"/>
                <a:cs typeface="+mj-cs"/>
              </a:rPr>
              <a:t>Hofje</a:t>
            </a:r>
          </a:p>
        </p:txBody>
      </p:sp>
      <p:cxnSp>
        <p:nvCxnSpPr>
          <p:cNvPr id="33" name="Straight Connector 25">
            <a:extLst>
              <a:ext uri="{FF2B5EF4-FFF2-40B4-BE49-F238E27FC236}">
                <a16:creationId xmlns:a16="http://schemas.microsoft.com/office/drawing/2014/main" id="{37C77032-C865-6057-7D7A-E2743CFA20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47ED87EB-B2E7-F777-2DEB-DFC08A1F7B0E}"/>
              </a:ext>
            </a:extLst>
          </p:cNvPr>
          <p:cNvSpPr txBox="1"/>
          <p:nvPr/>
        </p:nvSpPr>
        <p:spPr>
          <a:xfrm>
            <a:off x="5982929" y="838201"/>
            <a:ext cx="5343931" cy="2121306"/>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a:t>17 </a:t>
            </a:r>
            <a:r>
              <a:rPr lang="en-US" sz="2000" err="1"/>
              <a:t>Woningen</a:t>
            </a:r>
            <a:endParaRPr lang="en-US" sz="2000"/>
          </a:p>
          <a:p>
            <a:pPr marL="285750" indent="-228600">
              <a:lnSpc>
                <a:spcPct val="90000"/>
              </a:lnSpc>
              <a:spcAft>
                <a:spcPts val="600"/>
              </a:spcAft>
              <a:buFont typeface="Arial" panose="020B0604020202020204" pitchFamily="34" charset="0"/>
              <a:buChar char="•"/>
            </a:pPr>
            <a:r>
              <a:rPr lang="en-US" sz="2000"/>
              <a:t>Duurzaamheid</a:t>
            </a:r>
          </a:p>
          <a:p>
            <a:pPr marL="285750" indent="-228600">
              <a:lnSpc>
                <a:spcPct val="90000"/>
              </a:lnSpc>
              <a:spcAft>
                <a:spcPts val="600"/>
              </a:spcAft>
              <a:buFont typeface="Arial" panose="020B0604020202020204" pitchFamily="34" charset="0"/>
              <a:buChar char="•"/>
            </a:pPr>
            <a:r>
              <a:rPr lang="en-US" sz="2000" err="1"/>
              <a:t>Texelse</a:t>
            </a:r>
            <a:r>
              <a:rPr lang="en-US" sz="2000"/>
              <a:t> </a:t>
            </a:r>
            <a:r>
              <a:rPr lang="nl-NL" sz="2000"/>
              <a:t>biodiversiteit </a:t>
            </a:r>
            <a:endParaRPr lang="en-US" sz="2000"/>
          </a:p>
          <a:p>
            <a:pPr marL="285750" indent="-228600">
              <a:lnSpc>
                <a:spcPct val="90000"/>
              </a:lnSpc>
              <a:spcAft>
                <a:spcPts val="600"/>
              </a:spcAft>
              <a:buFont typeface="Arial" panose="020B0604020202020204" pitchFamily="34" charset="0"/>
              <a:buChar char="•"/>
            </a:pPr>
            <a:r>
              <a:rPr lang="en-US" sz="2000" err="1"/>
              <a:t>Sociale</a:t>
            </a:r>
            <a:r>
              <a:rPr lang="en-US" sz="2000"/>
              <a:t> </a:t>
            </a:r>
            <a:r>
              <a:rPr lang="en-US" sz="2000" err="1"/>
              <a:t>cohesie</a:t>
            </a:r>
            <a:endParaRPr lang="en-US" sz="2000"/>
          </a:p>
          <a:p>
            <a:pPr marL="285750" indent="-228600">
              <a:lnSpc>
                <a:spcPct val="90000"/>
              </a:lnSpc>
              <a:spcAft>
                <a:spcPts val="600"/>
              </a:spcAft>
              <a:buFont typeface="Arial" panose="020B0604020202020204" pitchFamily="34" charset="0"/>
              <a:buChar char="•"/>
            </a:pPr>
            <a:r>
              <a:rPr lang="en-US" sz="2000" err="1"/>
              <a:t>Verhoogde</a:t>
            </a:r>
            <a:r>
              <a:rPr lang="en-US" sz="2000"/>
              <a:t> </a:t>
            </a:r>
            <a:r>
              <a:rPr lang="en-US" sz="2000" err="1"/>
              <a:t>moestuinen</a:t>
            </a:r>
            <a:endParaRPr lang="en-US" sz="2000"/>
          </a:p>
          <a:p>
            <a:pPr marL="285750" indent="-228600">
              <a:lnSpc>
                <a:spcPct val="90000"/>
              </a:lnSpc>
              <a:spcAft>
                <a:spcPts val="600"/>
              </a:spcAft>
              <a:buFont typeface="Arial" panose="020B0604020202020204" pitchFamily="34" charset="0"/>
              <a:buChar char="•"/>
            </a:pPr>
            <a:r>
              <a:rPr lang="en-US" sz="2000" err="1"/>
              <a:t>Bedoeld</a:t>
            </a:r>
            <a:r>
              <a:rPr lang="en-US" sz="2000"/>
              <a:t> </a:t>
            </a:r>
            <a:r>
              <a:rPr lang="en-US" sz="2000" err="1"/>
              <a:t>voor</a:t>
            </a:r>
            <a:r>
              <a:rPr lang="en-US" sz="2000"/>
              <a:t> pre </a:t>
            </a:r>
            <a:r>
              <a:rPr lang="en-US" sz="2000" err="1"/>
              <a:t>senioren</a:t>
            </a:r>
            <a:r>
              <a:rPr lang="en-US" sz="2000"/>
              <a:t> </a:t>
            </a:r>
            <a:r>
              <a:rPr lang="en-US" sz="2000" err="1"/>
              <a:t>en</a:t>
            </a:r>
            <a:r>
              <a:rPr lang="en-US" sz="2000"/>
              <a:t> </a:t>
            </a:r>
            <a:r>
              <a:rPr lang="en-US" sz="2000" err="1"/>
              <a:t>senioren</a:t>
            </a:r>
            <a:endParaRPr lang="en-US" sz="2000"/>
          </a:p>
        </p:txBody>
      </p:sp>
      <p:pic>
        <p:nvPicPr>
          <p:cNvPr id="5" name="Tijdelijke aanduiding voor inhoud 4" descr="Afbeelding met buitenshuis, plant, gebouw, boom&#10;&#10;Automatisch gegenereerde beschrijving">
            <a:extLst>
              <a:ext uri="{FF2B5EF4-FFF2-40B4-BE49-F238E27FC236}">
                <a16:creationId xmlns:a16="http://schemas.microsoft.com/office/drawing/2014/main" id="{0DD6823C-D750-4713-6264-7BA168E01C8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 y="3428999"/>
            <a:ext cx="6096000" cy="3429001"/>
          </a:xfrm>
          <a:prstGeom prst="rect">
            <a:avLst/>
          </a:prstGeom>
        </p:spPr>
      </p:pic>
      <p:pic>
        <p:nvPicPr>
          <p:cNvPr id="7" name="Afbeelding 6" descr="Afbeelding met buitenshuis, gras, boom, gebouw&#10;&#10;Automatisch gegenereerde beschrijving">
            <a:extLst>
              <a:ext uri="{FF2B5EF4-FFF2-40B4-BE49-F238E27FC236}">
                <a16:creationId xmlns:a16="http://schemas.microsoft.com/office/drawing/2014/main" id="{FA31E933-2537-AD72-2D45-350F8368AB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3428999"/>
            <a:ext cx="6096000" cy="3429001"/>
          </a:xfrm>
          <a:prstGeom prst="rect">
            <a:avLst/>
          </a:prstGeom>
        </p:spPr>
      </p:pic>
    </p:spTree>
    <p:extLst>
      <p:ext uri="{BB962C8B-B14F-4D97-AF65-F5344CB8AC3E}">
        <p14:creationId xmlns:p14="http://schemas.microsoft.com/office/powerpoint/2010/main" val="3881085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Tijdelijke aanduiding voor inhoud 8" descr="Afbeelding met boom, buitenshuis, water, gras&#10;&#10;Automatisch gegenereerde beschrijving">
            <a:extLst>
              <a:ext uri="{FF2B5EF4-FFF2-40B4-BE49-F238E27FC236}">
                <a16:creationId xmlns:a16="http://schemas.microsoft.com/office/drawing/2014/main" id="{83C5907F-6BB4-0F80-7BDB-ACFE9B5E5CF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7981" b="19"/>
          <a:stretch/>
        </p:blipFill>
        <p:spPr>
          <a:xfrm>
            <a:off x="-1504" y="-118872"/>
            <a:ext cx="13481856" cy="6976872"/>
          </a:xfrm>
          <a:prstGeom prst="rect">
            <a:avLst/>
          </a:prstGeom>
        </p:spPr>
      </p:pic>
    </p:spTree>
    <p:extLst>
      <p:ext uri="{BB962C8B-B14F-4D97-AF65-F5344CB8AC3E}">
        <p14:creationId xmlns:p14="http://schemas.microsoft.com/office/powerpoint/2010/main" val="1154316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kleding, persoon, schoeisel, hemel&#10;&#10;Automatisch gegenereerde beschrijving">
            <a:extLst>
              <a:ext uri="{FF2B5EF4-FFF2-40B4-BE49-F238E27FC236}">
                <a16:creationId xmlns:a16="http://schemas.microsoft.com/office/drawing/2014/main" id="{677CB9B3-B9E9-85E2-FC62-91497D3066F0}"/>
              </a:ext>
            </a:extLst>
          </p:cNvPr>
          <p:cNvPicPr>
            <a:picLocks noChangeAspect="1"/>
          </p:cNvPicPr>
          <p:nvPr/>
        </p:nvPicPr>
        <p:blipFill>
          <a:blip r:embed="rId2">
            <a:extLst>
              <a:ext uri="{28A0092B-C50C-407E-A947-70E740481C1C}">
                <a14:useLocalDpi xmlns:a14="http://schemas.microsoft.com/office/drawing/2010/main" val="0"/>
              </a:ext>
            </a:extLst>
          </a:blip>
          <a:srcRect t="1637" r="2" b="47129"/>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6" name="Afbeelding 5">
            <a:extLst>
              <a:ext uri="{FF2B5EF4-FFF2-40B4-BE49-F238E27FC236}">
                <a16:creationId xmlns:a16="http://schemas.microsoft.com/office/drawing/2014/main" id="{B4AABF0B-550F-B178-DDE3-E7A15188B234}"/>
              </a:ext>
            </a:extLst>
          </p:cNvPr>
          <p:cNvPicPr>
            <a:picLocks noChangeAspect="1"/>
          </p:cNvPicPr>
          <p:nvPr/>
        </p:nvPicPr>
        <p:blipFill>
          <a:blip r:embed="rId3"/>
          <a:srcRect r="2" b="5401"/>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8" name="Afbeelding 7">
            <a:extLst>
              <a:ext uri="{FF2B5EF4-FFF2-40B4-BE49-F238E27FC236}">
                <a16:creationId xmlns:a16="http://schemas.microsoft.com/office/drawing/2014/main" id="{970884BC-C2D8-5483-53CE-E599A4EC9A7A}"/>
              </a:ext>
            </a:extLst>
          </p:cNvPr>
          <p:cNvPicPr>
            <a:picLocks noChangeAspect="1"/>
          </p:cNvPicPr>
          <p:nvPr/>
        </p:nvPicPr>
        <p:blipFill>
          <a:blip r:embed="rId4"/>
          <a:srcRect r="2" b="7613"/>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7" name="Freeform: Shape 16">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9663AA4-2811-E610-D227-DFA77D12F5C6}"/>
              </a:ext>
            </a:extLst>
          </p:cNvPr>
          <p:cNvSpPr>
            <a:spLocks noGrp="1"/>
          </p:cNvSpPr>
          <p:nvPr>
            <p:ph type="title"/>
          </p:nvPr>
        </p:nvSpPr>
        <p:spPr>
          <a:xfrm>
            <a:off x="448056" y="685800"/>
            <a:ext cx="2807208" cy="1325563"/>
          </a:xfrm>
        </p:spPr>
        <p:txBody>
          <a:bodyPr>
            <a:normAutofit/>
          </a:bodyPr>
          <a:lstStyle/>
          <a:p>
            <a:r>
              <a:rPr lang="nl-NL" sz="2800"/>
              <a:t>Juttersactie</a:t>
            </a:r>
          </a:p>
        </p:txBody>
      </p:sp>
      <p:sp>
        <p:nvSpPr>
          <p:cNvPr id="21" name="Rectangle 20">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8DFD5EDD-FB61-32B0-A427-3670F2F6EF1D}"/>
              </a:ext>
            </a:extLst>
          </p:cNvPr>
          <p:cNvSpPr>
            <a:spLocks noGrp="1"/>
          </p:cNvSpPr>
          <p:nvPr>
            <p:ph idx="1"/>
          </p:nvPr>
        </p:nvSpPr>
        <p:spPr>
          <a:xfrm>
            <a:off x="448056" y="2258568"/>
            <a:ext cx="2807208" cy="3922776"/>
          </a:xfrm>
        </p:spPr>
        <p:txBody>
          <a:bodyPr>
            <a:normAutofit/>
          </a:bodyPr>
          <a:lstStyle/>
          <a:p>
            <a:endParaRPr lang="nl-NL" sz="1700"/>
          </a:p>
          <a:p>
            <a:r>
              <a:rPr lang="nl-NL" sz="1700"/>
              <a:t>Draagvlak</a:t>
            </a:r>
          </a:p>
          <a:p>
            <a:r>
              <a:rPr lang="nl-NL" sz="1700"/>
              <a:t>20 responses</a:t>
            </a:r>
          </a:p>
          <a:p>
            <a:r>
              <a:rPr lang="nl-NL" sz="1700"/>
              <a:t>Verschillende meningen</a:t>
            </a:r>
          </a:p>
          <a:p>
            <a:r>
              <a:rPr lang="nl-NL" sz="1700"/>
              <a:t>Verder onderzoek naar geïntegreerde voorzieningen</a:t>
            </a:r>
          </a:p>
          <a:p>
            <a:r>
              <a:rPr lang="nl-NL" sz="1700"/>
              <a:t>Plan heeft potentie </a:t>
            </a:r>
          </a:p>
        </p:txBody>
      </p:sp>
      <p:pic>
        <p:nvPicPr>
          <p:cNvPr id="10" name="Afbeelding 9">
            <a:extLst>
              <a:ext uri="{FF2B5EF4-FFF2-40B4-BE49-F238E27FC236}">
                <a16:creationId xmlns:a16="http://schemas.microsoft.com/office/drawing/2014/main" id="{9E38D1D9-B03E-0A5D-BBD8-22A87E473285}"/>
              </a:ext>
            </a:extLst>
          </p:cNvPr>
          <p:cNvPicPr>
            <a:picLocks noChangeAspect="1"/>
          </p:cNvPicPr>
          <p:nvPr/>
        </p:nvPicPr>
        <p:blipFill>
          <a:blip r:embed="rId5"/>
          <a:srcRect t="18732" r="2" b="27982"/>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11" name="Tekstvak 10">
            <a:extLst>
              <a:ext uri="{FF2B5EF4-FFF2-40B4-BE49-F238E27FC236}">
                <a16:creationId xmlns:a16="http://schemas.microsoft.com/office/drawing/2014/main" id="{FA4622B0-E197-5FEF-E6F2-F854C1123109}"/>
              </a:ext>
            </a:extLst>
          </p:cNvPr>
          <p:cNvSpPr txBox="1"/>
          <p:nvPr/>
        </p:nvSpPr>
        <p:spPr>
          <a:xfrm>
            <a:off x="3539820" y="-10"/>
            <a:ext cx="3103472" cy="523220"/>
          </a:xfrm>
          <a:prstGeom prst="rect">
            <a:avLst/>
          </a:prstGeom>
          <a:solidFill>
            <a:schemeClr val="bg1"/>
          </a:solidFill>
        </p:spPr>
        <p:txBody>
          <a:bodyPr wrap="square" rtlCol="0">
            <a:spAutoFit/>
          </a:bodyPr>
          <a:lstStyle/>
          <a:p>
            <a:r>
              <a:rPr lang="nl-NL" sz="1400"/>
              <a:t>“Ik ben al bezig met financiering voor een huis van mijn 5 jarige dochter”</a:t>
            </a:r>
          </a:p>
        </p:txBody>
      </p:sp>
      <p:sp>
        <p:nvSpPr>
          <p:cNvPr id="12" name="Tekstvak 11">
            <a:extLst>
              <a:ext uri="{FF2B5EF4-FFF2-40B4-BE49-F238E27FC236}">
                <a16:creationId xmlns:a16="http://schemas.microsoft.com/office/drawing/2014/main" id="{FB150CDD-8986-EC0C-FFD9-467CC258439D}"/>
              </a:ext>
            </a:extLst>
          </p:cNvPr>
          <p:cNvSpPr txBox="1"/>
          <p:nvPr/>
        </p:nvSpPr>
        <p:spPr>
          <a:xfrm>
            <a:off x="4762210" y="6334770"/>
            <a:ext cx="2667579" cy="523220"/>
          </a:xfrm>
          <a:prstGeom prst="rect">
            <a:avLst/>
          </a:prstGeom>
          <a:solidFill>
            <a:schemeClr val="bg1"/>
          </a:solidFill>
        </p:spPr>
        <p:txBody>
          <a:bodyPr wrap="square" rtlCol="0">
            <a:spAutoFit/>
          </a:bodyPr>
          <a:lstStyle/>
          <a:p>
            <a:r>
              <a:rPr lang="nl-NL" sz="1400"/>
              <a:t>“Zo snel mogelijk realiseren voor mijn moeder!”</a:t>
            </a:r>
          </a:p>
        </p:txBody>
      </p:sp>
      <p:sp>
        <p:nvSpPr>
          <p:cNvPr id="13" name="Tekstvak 12">
            <a:extLst>
              <a:ext uri="{FF2B5EF4-FFF2-40B4-BE49-F238E27FC236}">
                <a16:creationId xmlns:a16="http://schemas.microsoft.com/office/drawing/2014/main" id="{D59A4121-61C4-62D1-B751-4CDFB785A3A6}"/>
              </a:ext>
            </a:extLst>
          </p:cNvPr>
          <p:cNvSpPr txBox="1"/>
          <p:nvPr/>
        </p:nvSpPr>
        <p:spPr>
          <a:xfrm>
            <a:off x="10049269" y="6334780"/>
            <a:ext cx="2133585" cy="523220"/>
          </a:xfrm>
          <a:prstGeom prst="rect">
            <a:avLst/>
          </a:prstGeom>
          <a:solidFill>
            <a:schemeClr val="bg1"/>
          </a:solidFill>
        </p:spPr>
        <p:txBody>
          <a:bodyPr wrap="square" rtlCol="0">
            <a:spAutoFit/>
          </a:bodyPr>
          <a:lstStyle/>
          <a:p>
            <a:r>
              <a:rPr lang="nl-NL" sz="1400"/>
              <a:t>“Als ik ouder wordt zal ik wel wat </a:t>
            </a:r>
            <a:r>
              <a:rPr lang="nl-NL" sz="1400" err="1"/>
              <a:t>kleiners</a:t>
            </a:r>
            <a:r>
              <a:rPr lang="nl-NL" sz="1400"/>
              <a:t> kiezen”</a:t>
            </a:r>
          </a:p>
        </p:txBody>
      </p:sp>
      <p:sp>
        <p:nvSpPr>
          <p:cNvPr id="14" name="Tekstvak 13">
            <a:extLst>
              <a:ext uri="{FF2B5EF4-FFF2-40B4-BE49-F238E27FC236}">
                <a16:creationId xmlns:a16="http://schemas.microsoft.com/office/drawing/2014/main" id="{ACDD9357-9EC1-6E44-DFC8-377D6B34752D}"/>
              </a:ext>
            </a:extLst>
          </p:cNvPr>
          <p:cNvSpPr txBox="1"/>
          <p:nvPr/>
        </p:nvSpPr>
        <p:spPr>
          <a:xfrm>
            <a:off x="10058414" y="2878347"/>
            <a:ext cx="2133586" cy="523220"/>
          </a:xfrm>
          <a:prstGeom prst="rect">
            <a:avLst/>
          </a:prstGeom>
          <a:solidFill>
            <a:schemeClr val="bg1"/>
          </a:solidFill>
        </p:spPr>
        <p:txBody>
          <a:bodyPr wrap="square" rtlCol="0">
            <a:spAutoFit/>
          </a:bodyPr>
          <a:lstStyle/>
          <a:p>
            <a:r>
              <a:rPr lang="nl-NL" sz="1400"/>
              <a:t>“</a:t>
            </a:r>
            <a:r>
              <a:rPr lang="nl-NL" sz="1400" err="1"/>
              <a:t>Één</a:t>
            </a:r>
            <a:r>
              <a:rPr lang="nl-NL" sz="1400"/>
              <a:t> buurman kan het voor iedereen verpesten.”</a:t>
            </a:r>
          </a:p>
        </p:txBody>
      </p:sp>
    </p:spTree>
    <p:extLst>
      <p:ext uri="{BB962C8B-B14F-4D97-AF65-F5344CB8AC3E}">
        <p14:creationId xmlns:p14="http://schemas.microsoft.com/office/powerpoint/2010/main" val="1082699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3DC038-87A2-8D99-88DD-B71FA6E1FDBA}"/>
              </a:ext>
            </a:extLst>
          </p:cNvPr>
          <p:cNvSpPr>
            <a:spLocks noGrp="1"/>
          </p:cNvSpPr>
          <p:nvPr>
            <p:ph type="title"/>
          </p:nvPr>
        </p:nvSpPr>
        <p:spPr>
          <a:xfrm>
            <a:off x="6657715" y="467271"/>
            <a:ext cx="4195674" cy="2052522"/>
          </a:xfrm>
        </p:spPr>
        <p:txBody>
          <a:bodyPr anchor="b">
            <a:normAutofit/>
          </a:bodyPr>
          <a:lstStyle/>
          <a:p>
            <a:r>
              <a:rPr lang="nl-NL" sz="5600"/>
              <a:t>Call to action</a:t>
            </a:r>
          </a:p>
        </p:txBody>
      </p:sp>
      <p:sp>
        <p:nvSpPr>
          <p:cNvPr id="4105" name="Oval 4104">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alls to Action: How to Create the Best Call to Action for Your Website!">
            <a:extLst>
              <a:ext uri="{FF2B5EF4-FFF2-40B4-BE49-F238E27FC236}">
                <a16:creationId xmlns:a16="http://schemas.microsoft.com/office/drawing/2014/main" id="{6A970BCB-E203-387E-3682-BBF2308A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3250"/>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4107"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109"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4111"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4113"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19B16486-3C20-D48F-7A10-8A49E9E1ACC9}"/>
              </a:ext>
            </a:extLst>
          </p:cNvPr>
          <p:cNvSpPr>
            <a:spLocks noGrp="1" noChangeArrowheads="1"/>
          </p:cNvSpPr>
          <p:nvPr>
            <p:ph idx="1"/>
          </p:nvPr>
        </p:nvSpPr>
        <p:spPr bwMode="auto">
          <a:xfrm>
            <a:off x="6657715" y="2742109"/>
            <a:ext cx="386609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nl-NL" altLang="nl-NL" sz="1800" b="0" i="0" u="none" strike="noStrike" cap="none" normalizeH="0" baseline="0" dirty="0">
                <a:ln>
                  <a:noFill/>
                </a:ln>
                <a:solidFill>
                  <a:schemeClr val="tx1"/>
                </a:solidFill>
                <a:effectLst/>
                <a:latin typeface="Arial" panose="020B0604020202020204" pitchFamily="34" charset="0"/>
              </a:rPr>
              <a:t>Stimuleer doorstroming en behoud </a:t>
            </a:r>
            <a:r>
              <a:rPr kumimoji="0" lang="nl-NL" altLang="nl-NL" sz="1800" b="0" i="0" u="none" strike="noStrike" cap="none" normalizeH="0" baseline="0" dirty="0" err="1">
                <a:ln>
                  <a:noFill/>
                </a:ln>
                <a:solidFill>
                  <a:schemeClr val="tx1"/>
                </a:solidFill>
                <a:effectLst/>
                <a:latin typeface="Arial" panose="020B0604020202020204" pitchFamily="34" charset="0"/>
              </a:rPr>
              <a:t>Texel’s</a:t>
            </a:r>
            <a:r>
              <a:rPr kumimoji="0" lang="nl-NL" altLang="nl-NL" sz="1800" b="0" i="0" u="none" strike="noStrike" cap="none" normalizeH="0" baseline="0" dirty="0">
                <a:ln>
                  <a:noFill/>
                </a:ln>
                <a:solidFill>
                  <a:schemeClr val="tx1"/>
                </a:solidFill>
                <a:effectLst/>
                <a:latin typeface="Arial" panose="020B0604020202020204" pitchFamily="34" charset="0"/>
              </a:rPr>
              <a:t> kernwaarden.</a:t>
            </a:r>
          </a:p>
          <a:p>
            <a:pPr eaLnBrk="0" fontAlgn="base" hangingPunct="0">
              <a:lnSpc>
                <a:spcPct val="100000"/>
              </a:lnSpc>
              <a:spcBef>
                <a:spcPct val="0"/>
              </a:spcBef>
              <a:spcAft>
                <a:spcPct val="0"/>
              </a:spcAft>
            </a:pPr>
            <a:r>
              <a:rPr kumimoji="0" lang="nl-NL" altLang="nl-NL" sz="1800" b="0" i="0" u="none" strike="noStrike" cap="none" normalizeH="0" baseline="0">
                <a:ln>
                  <a:noFill/>
                </a:ln>
                <a:solidFill>
                  <a:schemeClr val="tx1"/>
                </a:solidFill>
                <a:effectLst/>
                <a:latin typeface="Arial" panose="020B0604020202020204" pitchFamily="34" charset="0"/>
              </a:rPr>
              <a:t>Realiseer woningen voor pre-senioren en senioren.</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nl-NL" altLang="nl-NL" sz="1800" b="0" i="0" u="none" strike="noStrike" cap="none" normalizeH="0" baseline="0" dirty="0">
                <a:ln>
                  <a:noFill/>
                </a:ln>
                <a:solidFill>
                  <a:schemeClr val="tx1"/>
                </a:solidFill>
                <a:effectLst/>
                <a:latin typeface="Arial" panose="020B0604020202020204" pitchFamily="34" charset="0"/>
              </a:rPr>
              <a:t>Leg het plan voor aan de gemeenteraad. </a:t>
            </a:r>
          </a:p>
        </p:txBody>
      </p:sp>
    </p:spTree>
    <p:extLst>
      <p:ext uri="{BB962C8B-B14F-4D97-AF65-F5344CB8AC3E}">
        <p14:creationId xmlns:p14="http://schemas.microsoft.com/office/powerpoint/2010/main" val="62252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6635053-B07B-A4F5-1C70-750F43DE0F37}"/>
              </a:ext>
            </a:extLst>
          </p:cNvPr>
          <p:cNvSpPr>
            <a:spLocks noGrp="1"/>
          </p:cNvSpPr>
          <p:nvPr>
            <p:ph type="title"/>
          </p:nvPr>
        </p:nvSpPr>
        <p:spPr>
          <a:xfrm>
            <a:off x="838200" y="557188"/>
            <a:ext cx="10515600" cy="1133499"/>
          </a:xfrm>
        </p:spPr>
        <p:txBody>
          <a:bodyPr>
            <a:normAutofit/>
          </a:bodyPr>
          <a:lstStyle/>
          <a:p>
            <a:pPr algn="ctr"/>
            <a:r>
              <a:rPr lang="nl-NL" sz="5200"/>
              <a:t>Inhoudsopgave</a:t>
            </a:r>
          </a:p>
        </p:txBody>
      </p:sp>
      <p:graphicFrame>
        <p:nvGraphicFramePr>
          <p:cNvPr id="5" name="Tijdelijke aanduiding voor inhoud 2">
            <a:extLst>
              <a:ext uri="{FF2B5EF4-FFF2-40B4-BE49-F238E27FC236}">
                <a16:creationId xmlns:a16="http://schemas.microsoft.com/office/drawing/2014/main" id="{A487EC63-1A6B-B17B-84AB-873739C165F8}"/>
              </a:ext>
            </a:extLst>
          </p:cNvPr>
          <p:cNvGraphicFramePr>
            <a:graphicFrameLocks noGrp="1"/>
          </p:cNvGraphicFramePr>
          <p:nvPr>
            <p:ph idx="1"/>
            <p:extLst>
              <p:ext uri="{D42A27DB-BD31-4B8C-83A1-F6EECF244321}">
                <p14:modId xmlns:p14="http://schemas.microsoft.com/office/powerpoint/2010/main" val="42351766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015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2" name="Rectangle 208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3F0FE689-FCE9-1E9E-7C51-7B4E6A8F4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52" r="7225"/>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84" name="Rectangle 208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A87F076-9C89-B483-9469-FA79A5CEE9EF}"/>
              </a:ext>
            </a:extLst>
          </p:cNvPr>
          <p:cNvSpPr>
            <a:spLocks noGrp="1"/>
          </p:cNvSpPr>
          <p:nvPr>
            <p:ph type="title"/>
          </p:nvPr>
        </p:nvSpPr>
        <p:spPr>
          <a:xfrm>
            <a:off x="838200" y="365125"/>
            <a:ext cx="3822189" cy="1899912"/>
          </a:xfrm>
        </p:spPr>
        <p:txBody>
          <a:bodyPr>
            <a:normAutofit/>
          </a:bodyPr>
          <a:lstStyle/>
          <a:p>
            <a:r>
              <a:rPr lang="nl-NL" sz="3400"/>
              <a:t>Probleemverkenning</a:t>
            </a:r>
          </a:p>
        </p:txBody>
      </p:sp>
      <p:sp>
        <p:nvSpPr>
          <p:cNvPr id="6" name="Rectangle 3">
            <a:extLst>
              <a:ext uri="{FF2B5EF4-FFF2-40B4-BE49-F238E27FC236}">
                <a16:creationId xmlns:a16="http://schemas.microsoft.com/office/drawing/2014/main" id="{02250DD6-B718-CBD4-EE6C-BA8600CE4717}"/>
              </a:ext>
            </a:extLst>
          </p:cNvPr>
          <p:cNvSpPr>
            <a:spLocks noGrp="1" noChangeArrowheads="1"/>
          </p:cNvSpPr>
          <p:nvPr>
            <p:ph idx="1"/>
          </p:nvPr>
        </p:nvSpPr>
        <p:spPr bwMode="auto">
          <a:xfrm>
            <a:off x="838200" y="1768010"/>
            <a:ext cx="389467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nl-NL" altLang="nl-NL" sz="1800" b="0" i="0" u="none" strike="noStrike" cap="none" normalizeH="0" baseline="0">
                <a:ln>
                  <a:noFill/>
                </a:ln>
                <a:solidFill>
                  <a:schemeClr val="tx1"/>
                </a:solidFill>
                <a:effectLst/>
                <a:latin typeface="Arial" panose="020B0604020202020204" pitchFamily="34" charset="0"/>
              </a:rPr>
              <a:t>Vergrijzing</a:t>
            </a:r>
          </a:p>
          <a:p>
            <a:pPr eaLnBrk="0" fontAlgn="base" hangingPunct="0">
              <a:lnSpc>
                <a:spcPct val="100000"/>
              </a:lnSpc>
              <a:spcBef>
                <a:spcPct val="0"/>
              </a:spcBef>
              <a:spcAft>
                <a:spcPct val="0"/>
              </a:spcAft>
            </a:pPr>
            <a:r>
              <a:rPr kumimoji="0" lang="nl-NL" altLang="nl-NL" sz="1800" b="0" i="0" u="none" strike="noStrike" cap="none" normalizeH="0" baseline="0">
                <a:ln>
                  <a:noFill/>
                </a:ln>
                <a:solidFill>
                  <a:schemeClr val="tx1"/>
                </a:solidFill>
                <a:effectLst/>
                <a:latin typeface="Arial" panose="020B0604020202020204" pitchFamily="34" charset="0"/>
              </a:rPr>
              <a:t>Weinig beweging op de woningmarkt</a:t>
            </a:r>
          </a:p>
          <a:p>
            <a:pPr eaLnBrk="0" fontAlgn="base" hangingPunct="0">
              <a:lnSpc>
                <a:spcPct val="100000"/>
              </a:lnSpc>
              <a:spcBef>
                <a:spcPct val="0"/>
              </a:spcBef>
              <a:spcAft>
                <a:spcPct val="0"/>
              </a:spcAft>
            </a:pPr>
            <a:r>
              <a:rPr kumimoji="0" lang="nl-NL" altLang="nl-NL" sz="1800" b="0" i="0" u="none" strike="noStrike" cap="none" normalizeH="0" baseline="0">
                <a:ln>
                  <a:noFill/>
                </a:ln>
                <a:solidFill>
                  <a:schemeClr val="tx1"/>
                </a:solidFill>
                <a:effectLst/>
                <a:latin typeface="Arial" panose="020B0604020202020204" pitchFamily="34" charset="0"/>
              </a:rPr>
              <a:t>Verhuizen? Waarom zouden ze dat doen? </a:t>
            </a:r>
          </a:p>
          <a:p>
            <a:pPr eaLnBrk="0" fontAlgn="base" hangingPunct="0">
              <a:lnSpc>
                <a:spcPct val="100000"/>
              </a:lnSpc>
              <a:spcBef>
                <a:spcPct val="0"/>
              </a:spcBef>
              <a:spcAft>
                <a:spcPct val="0"/>
              </a:spcAft>
            </a:pPr>
            <a:r>
              <a:rPr lang="nl-NL" altLang="nl-NL" sz="1800">
                <a:latin typeface="Arial" panose="020B0604020202020204" pitchFamily="34" charset="0"/>
              </a:rPr>
              <a:t>Starters aanbod is zeer beperkt</a:t>
            </a:r>
          </a:p>
          <a:p>
            <a:pPr eaLnBrk="0" fontAlgn="base" hangingPunct="0">
              <a:lnSpc>
                <a:spcPct val="100000"/>
              </a:lnSpc>
              <a:spcBef>
                <a:spcPct val="0"/>
              </a:spcBef>
              <a:spcAft>
                <a:spcPct val="0"/>
              </a:spcAf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3" name="Rechthoek 2">
            <a:extLst>
              <a:ext uri="{FF2B5EF4-FFF2-40B4-BE49-F238E27FC236}">
                <a16:creationId xmlns:a16="http://schemas.microsoft.com/office/drawing/2014/main" id="{6E66B37F-B650-444E-27AB-BCA6395E618E}"/>
              </a:ext>
            </a:extLst>
          </p:cNvPr>
          <p:cNvSpPr/>
          <p:nvPr/>
        </p:nvSpPr>
        <p:spPr>
          <a:xfrm>
            <a:off x="11155680" y="6146800"/>
            <a:ext cx="1033271" cy="4876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tangle 3">
            <a:extLst>
              <a:ext uri="{FF2B5EF4-FFF2-40B4-BE49-F238E27FC236}">
                <a16:creationId xmlns:a16="http://schemas.microsoft.com/office/drawing/2014/main" id="{A387DC9F-DDD7-B3CA-2BAC-4928CDF7F207}"/>
              </a:ext>
            </a:extLst>
          </p:cNvPr>
          <p:cNvSpPr txBox="1">
            <a:spLocks noChangeArrowheads="1"/>
          </p:cNvSpPr>
          <p:nvPr/>
        </p:nvSpPr>
        <p:spPr bwMode="auto">
          <a:xfrm>
            <a:off x="765719" y="4880153"/>
            <a:ext cx="389467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nl-NL" altLang="nl-NL" sz="1800" dirty="0">
                <a:latin typeface="Arial" panose="020B0604020202020204" pitchFamily="34" charset="0"/>
              </a:rPr>
              <a:t>Veel vertrek van jongeren</a:t>
            </a:r>
          </a:p>
          <a:p>
            <a:pPr eaLnBrk="0" fontAlgn="base" hangingPunct="0">
              <a:lnSpc>
                <a:spcPct val="100000"/>
              </a:lnSpc>
              <a:spcBef>
                <a:spcPct val="0"/>
              </a:spcBef>
              <a:spcAft>
                <a:spcPct val="0"/>
              </a:spcAft>
            </a:pPr>
            <a:r>
              <a:rPr lang="nl-NL" altLang="nl-NL" sz="1800" dirty="0">
                <a:latin typeface="Arial" panose="020B0604020202020204" pitchFamily="34" charset="0"/>
              </a:rPr>
              <a:t>Financieel nadelig voor huurders</a:t>
            </a:r>
          </a:p>
          <a:p>
            <a:pPr eaLnBrk="0" fontAlgn="base" hangingPunct="0">
              <a:lnSpc>
                <a:spcPct val="100000"/>
              </a:lnSpc>
              <a:spcBef>
                <a:spcPct val="0"/>
              </a:spcBef>
              <a:spcAft>
                <a:spcPct val="0"/>
              </a:spcAft>
            </a:pPr>
            <a:r>
              <a:rPr lang="nl-NL" altLang="nl-NL" sz="1800" dirty="0">
                <a:latin typeface="Arial" panose="020B0604020202020204" pitchFamily="34" charset="0"/>
              </a:rPr>
              <a:t>Emotionele waarde</a:t>
            </a:r>
          </a:p>
          <a:p>
            <a:pPr eaLnBrk="0" fontAlgn="base" hangingPunct="0">
              <a:lnSpc>
                <a:spcPct val="100000"/>
              </a:lnSpc>
              <a:spcBef>
                <a:spcPct val="0"/>
              </a:spcBef>
              <a:spcAft>
                <a:spcPct val="0"/>
              </a:spcAft>
            </a:pPr>
            <a:r>
              <a:rPr lang="nl-NL" altLang="nl-NL" sz="1800" dirty="0">
                <a:latin typeface="Arial" panose="020B0604020202020204" pitchFamily="34" charset="0"/>
              </a:rPr>
              <a:t>Fysiek scheef wonen</a:t>
            </a:r>
          </a:p>
          <a:p>
            <a:pPr eaLnBrk="0" fontAlgn="base" hangingPunct="0">
              <a:lnSpc>
                <a:spcPct val="100000"/>
              </a:lnSpc>
              <a:spcBef>
                <a:spcPct val="0"/>
              </a:spcBef>
              <a:spcAft>
                <a:spcPct val="0"/>
              </a:spcAft>
            </a:pPr>
            <a:endParaRPr lang="nl-NL" altLang="nl-NL" sz="1800" dirty="0">
              <a:latin typeface="Arial" panose="020B0604020202020204" pitchFamily="34" charset="0"/>
            </a:endParaRPr>
          </a:p>
        </p:txBody>
      </p:sp>
      <p:sp>
        <p:nvSpPr>
          <p:cNvPr id="5" name="Titel 1">
            <a:extLst>
              <a:ext uri="{FF2B5EF4-FFF2-40B4-BE49-F238E27FC236}">
                <a16:creationId xmlns:a16="http://schemas.microsoft.com/office/drawing/2014/main" id="{D1C5855D-A6FC-305E-9CE8-1F89DA3AEFD8}"/>
              </a:ext>
            </a:extLst>
          </p:cNvPr>
          <p:cNvSpPr txBox="1">
            <a:spLocks/>
          </p:cNvSpPr>
          <p:nvPr/>
        </p:nvSpPr>
        <p:spPr>
          <a:xfrm>
            <a:off x="838200" y="3643008"/>
            <a:ext cx="3822189" cy="1899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400"/>
              <a:t>Oorzaken</a:t>
            </a:r>
          </a:p>
        </p:txBody>
      </p:sp>
    </p:spTree>
    <p:extLst>
      <p:ext uri="{BB962C8B-B14F-4D97-AF65-F5344CB8AC3E}">
        <p14:creationId xmlns:p14="http://schemas.microsoft.com/office/powerpoint/2010/main" val="147062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F3AED1-D363-B2B4-7AA5-EF8616B0030B}"/>
              </a:ext>
            </a:extLst>
          </p:cNvPr>
          <p:cNvSpPr>
            <a:spLocks noGrp="1"/>
          </p:cNvSpPr>
          <p:nvPr>
            <p:ph type="title"/>
          </p:nvPr>
        </p:nvSpPr>
        <p:spPr/>
        <p:txBody>
          <a:bodyPr/>
          <a:lstStyle/>
          <a:p>
            <a:r>
              <a:rPr lang="nl-NL"/>
              <a:t>Wat vinden Texelaars?</a:t>
            </a:r>
          </a:p>
        </p:txBody>
      </p:sp>
      <p:pic>
        <p:nvPicPr>
          <p:cNvPr id="4" name="Afbeelding 3">
            <a:extLst>
              <a:ext uri="{FF2B5EF4-FFF2-40B4-BE49-F238E27FC236}">
                <a16:creationId xmlns:a16="http://schemas.microsoft.com/office/drawing/2014/main" id="{F4FD9F4F-E76B-71FF-E44F-68BC047EE884}"/>
              </a:ext>
            </a:extLst>
          </p:cNvPr>
          <p:cNvPicPr>
            <a:picLocks noChangeAspect="1"/>
          </p:cNvPicPr>
          <p:nvPr/>
        </p:nvPicPr>
        <p:blipFill>
          <a:blip r:embed="rId3"/>
          <a:stretch>
            <a:fillRect/>
          </a:stretch>
        </p:blipFill>
        <p:spPr>
          <a:xfrm>
            <a:off x="77295" y="2694500"/>
            <a:ext cx="5349374" cy="3482463"/>
          </a:xfrm>
          <a:prstGeom prst="rect">
            <a:avLst/>
          </a:prstGeom>
        </p:spPr>
      </p:pic>
      <p:pic>
        <p:nvPicPr>
          <p:cNvPr id="5" name="Afbeelding 4" descr="Afbeelding met tekst, schermopname, cirkel, compactdisk&#10;&#10;Automatisch gegenereerde beschrijving">
            <a:extLst>
              <a:ext uri="{FF2B5EF4-FFF2-40B4-BE49-F238E27FC236}">
                <a16:creationId xmlns:a16="http://schemas.microsoft.com/office/drawing/2014/main" id="{153C62F8-C58D-C349-1444-DAC293A96D07}"/>
              </a:ext>
            </a:extLst>
          </p:cNvPr>
          <p:cNvPicPr>
            <a:picLocks noChangeAspect="1"/>
          </p:cNvPicPr>
          <p:nvPr/>
        </p:nvPicPr>
        <p:blipFill>
          <a:blip r:embed="rId4"/>
          <a:stretch>
            <a:fillRect/>
          </a:stretch>
        </p:blipFill>
        <p:spPr>
          <a:xfrm>
            <a:off x="5609342" y="2694499"/>
            <a:ext cx="6505363" cy="3482463"/>
          </a:xfrm>
          <a:prstGeom prst="rect">
            <a:avLst/>
          </a:prstGeom>
        </p:spPr>
      </p:pic>
      <p:sp>
        <p:nvSpPr>
          <p:cNvPr id="6" name="Rechthoek 5">
            <a:extLst>
              <a:ext uri="{FF2B5EF4-FFF2-40B4-BE49-F238E27FC236}">
                <a16:creationId xmlns:a16="http://schemas.microsoft.com/office/drawing/2014/main" id="{BA112F6E-052D-2C9C-39EA-AF80D27F1C4D}"/>
              </a:ext>
            </a:extLst>
          </p:cNvPr>
          <p:cNvSpPr/>
          <p:nvPr/>
        </p:nvSpPr>
        <p:spPr>
          <a:xfrm>
            <a:off x="9636456" y="3151751"/>
            <a:ext cx="2555544" cy="3736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6823DFD0-D836-C03C-9055-CD103AB25EB5}"/>
              </a:ext>
            </a:extLst>
          </p:cNvPr>
          <p:cNvSpPr/>
          <p:nvPr/>
        </p:nvSpPr>
        <p:spPr>
          <a:xfrm>
            <a:off x="11193864" y="4642338"/>
            <a:ext cx="823966" cy="167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A7BF6163-4230-1D6E-E454-58C5462DFE2F}"/>
              </a:ext>
            </a:extLst>
          </p:cNvPr>
          <p:cNvSpPr/>
          <p:nvPr/>
        </p:nvSpPr>
        <p:spPr>
          <a:xfrm>
            <a:off x="9966960" y="3429000"/>
            <a:ext cx="1717040" cy="939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vorm 7">
            <a:extLst>
              <a:ext uri="{FF2B5EF4-FFF2-40B4-BE49-F238E27FC236}">
                <a16:creationId xmlns:a16="http://schemas.microsoft.com/office/drawing/2014/main" id="{0AD84F6C-2EC0-F240-4158-B0D0E3F2AC47}"/>
              </a:ext>
            </a:extLst>
          </p:cNvPr>
          <p:cNvSpPr/>
          <p:nvPr/>
        </p:nvSpPr>
        <p:spPr>
          <a:xfrm>
            <a:off x="7884160" y="3555999"/>
            <a:ext cx="1209040" cy="2326005"/>
          </a:xfrm>
          <a:custGeom>
            <a:avLst/>
            <a:gdLst>
              <a:gd name="connsiteX0" fmla="*/ 132080 w 1209040"/>
              <a:gd name="connsiteY0" fmla="*/ 0 h 2346960"/>
              <a:gd name="connsiteX1" fmla="*/ 0 w 1209040"/>
              <a:gd name="connsiteY1" fmla="*/ 477520 h 2346960"/>
              <a:gd name="connsiteX2" fmla="*/ 294640 w 1209040"/>
              <a:gd name="connsiteY2" fmla="*/ 528320 h 2346960"/>
              <a:gd name="connsiteX3" fmla="*/ 538480 w 1209040"/>
              <a:gd name="connsiteY3" fmla="*/ 67056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11200 w 1209040"/>
              <a:gd name="connsiteY19" fmla="*/ 243840 h 2346960"/>
              <a:gd name="connsiteX20" fmla="*/ 355600 w 1209040"/>
              <a:gd name="connsiteY20" fmla="*/ 50800 h 2346960"/>
              <a:gd name="connsiteX21" fmla="*/ 13208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38480 w 1209040"/>
              <a:gd name="connsiteY3" fmla="*/ 67056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11200 w 1209040"/>
              <a:gd name="connsiteY19" fmla="*/ 243840 h 2346960"/>
              <a:gd name="connsiteX20" fmla="*/ 355600 w 1209040"/>
              <a:gd name="connsiteY20" fmla="*/ 5080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11200 w 1209040"/>
              <a:gd name="connsiteY19" fmla="*/ 243840 h 2346960"/>
              <a:gd name="connsiteX20" fmla="*/ 355600 w 1209040"/>
              <a:gd name="connsiteY20" fmla="*/ 5080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11200 w 1209040"/>
              <a:gd name="connsiteY19" fmla="*/ 24384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11200 w 1209040"/>
              <a:gd name="connsiteY19" fmla="*/ 24384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0584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37920 w 1209040"/>
              <a:gd name="connsiteY15" fmla="*/ 1564640 h 2346960"/>
              <a:gd name="connsiteX16" fmla="*/ 1209040 w 1209040"/>
              <a:gd name="connsiteY16" fmla="*/ 1188720 h 2346960"/>
              <a:gd name="connsiteX17" fmla="*/ 1148080 w 1209040"/>
              <a:gd name="connsiteY17" fmla="*/ 833120 h 2346960"/>
              <a:gd name="connsiteX18" fmla="*/ 101727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77925 w 1209040"/>
              <a:gd name="connsiteY15" fmla="*/ 1539875 h 2346960"/>
              <a:gd name="connsiteX16" fmla="*/ 1209040 w 1209040"/>
              <a:gd name="connsiteY16" fmla="*/ 1188720 h 2346960"/>
              <a:gd name="connsiteX17" fmla="*/ 1148080 w 1209040"/>
              <a:gd name="connsiteY17" fmla="*/ 833120 h 2346960"/>
              <a:gd name="connsiteX18" fmla="*/ 101727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36320 w 1209040"/>
              <a:gd name="connsiteY14" fmla="*/ 1788160 h 2346960"/>
              <a:gd name="connsiteX15" fmla="*/ 1151255 w 1209040"/>
              <a:gd name="connsiteY15" fmla="*/ 1536065 h 2346960"/>
              <a:gd name="connsiteX16" fmla="*/ 1209040 w 1209040"/>
              <a:gd name="connsiteY16" fmla="*/ 1188720 h 2346960"/>
              <a:gd name="connsiteX17" fmla="*/ 1148080 w 1209040"/>
              <a:gd name="connsiteY17" fmla="*/ 833120 h 2346960"/>
              <a:gd name="connsiteX18" fmla="*/ 101727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92480 w 1209040"/>
              <a:gd name="connsiteY13" fmla="*/ 2103120 h 2346960"/>
              <a:gd name="connsiteX14" fmla="*/ 1015365 w 1209040"/>
              <a:gd name="connsiteY14" fmla="*/ 1831975 h 2346960"/>
              <a:gd name="connsiteX15" fmla="*/ 1151255 w 1209040"/>
              <a:gd name="connsiteY15" fmla="*/ 1536065 h 2346960"/>
              <a:gd name="connsiteX16" fmla="*/ 1209040 w 1209040"/>
              <a:gd name="connsiteY16" fmla="*/ 1188720 h 2346960"/>
              <a:gd name="connsiteX17" fmla="*/ 1148080 w 1209040"/>
              <a:gd name="connsiteY17" fmla="*/ 833120 h 2346960"/>
              <a:gd name="connsiteX18" fmla="*/ 101727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46960"/>
              <a:gd name="connsiteX1" fmla="*/ 0 w 1209040"/>
              <a:gd name="connsiteY1" fmla="*/ 477520 h 2346960"/>
              <a:gd name="connsiteX2" fmla="*/ 294640 w 1209040"/>
              <a:gd name="connsiteY2" fmla="*/ 528320 h 2346960"/>
              <a:gd name="connsiteX3" fmla="*/ 527050 w 1209040"/>
              <a:gd name="connsiteY3" fmla="*/ 678180 h 2346960"/>
              <a:gd name="connsiteX4" fmla="*/ 670560 w 1209040"/>
              <a:gd name="connsiteY4" fmla="*/ 883920 h 2346960"/>
              <a:gd name="connsiteX5" fmla="*/ 721360 w 1209040"/>
              <a:gd name="connsiteY5" fmla="*/ 1087120 h 2346960"/>
              <a:gd name="connsiteX6" fmla="*/ 721360 w 1209040"/>
              <a:gd name="connsiteY6" fmla="*/ 1320800 h 2346960"/>
              <a:gd name="connsiteX7" fmla="*/ 650240 w 1209040"/>
              <a:gd name="connsiteY7" fmla="*/ 1544320 h 2346960"/>
              <a:gd name="connsiteX8" fmla="*/ 518160 w 1209040"/>
              <a:gd name="connsiteY8" fmla="*/ 1696720 h 2346960"/>
              <a:gd name="connsiteX9" fmla="*/ 325120 w 1209040"/>
              <a:gd name="connsiteY9" fmla="*/ 1828800 h 2346960"/>
              <a:gd name="connsiteX10" fmla="*/ 203200 w 1209040"/>
              <a:gd name="connsiteY10" fmla="*/ 1879600 h 2346960"/>
              <a:gd name="connsiteX11" fmla="*/ 314960 w 1209040"/>
              <a:gd name="connsiteY11" fmla="*/ 2346960 h 2346960"/>
              <a:gd name="connsiteX12" fmla="*/ 589280 w 1209040"/>
              <a:gd name="connsiteY12" fmla="*/ 2225040 h 2346960"/>
              <a:gd name="connsiteX13" fmla="*/ 781050 w 1209040"/>
              <a:gd name="connsiteY13" fmla="*/ 2085975 h 2346960"/>
              <a:gd name="connsiteX14" fmla="*/ 1015365 w 1209040"/>
              <a:gd name="connsiteY14" fmla="*/ 1831975 h 2346960"/>
              <a:gd name="connsiteX15" fmla="*/ 1151255 w 1209040"/>
              <a:gd name="connsiteY15" fmla="*/ 1536065 h 2346960"/>
              <a:gd name="connsiteX16" fmla="*/ 1209040 w 1209040"/>
              <a:gd name="connsiteY16" fmla="*/ 1188720 h 2346960"/>
              <a:gd name="connsiteX17" fmla="*/ 1148080 w 1209040"/>
              <a:gd name="connsiteY17" fmla="*/ 833120 h 2346960"/>
              <a:gd name="connsiteX18" fmla="*/ 1017270 w 1209040"/>
              <a:gd name="connsiteY18" fmla="*/ 548640 h 2346960"/>
              <a:gd name="connsiteX19" fmla="*/ 737870 w 1209040"/>
              <a:gd name="connsiteY19" fmla="*/ 232410 h 2346960"/>
              <a:gd name="connsiteX20" fmla="*/ 363220 w 1209040"/>
              <a:gd name="connsiteY20" fmla="*/ 46990 h 2346960"/>
              <a:gd name="connsiteX21" fmla="*/ 10160 w 1209040"/>
              <a:gd name="connsiteY21" fmla="*/ 0 h 2346960"/>
              <a:gd name="connsiteX0" fmla="*/ 10160 w 1209040"/>
              <a:gd name="connsiteY0" fmla="*/ 0 h 2326005"/>
              <a:gd name="connsiteX1" fmla="*/ 0 w 1209040"/>
              <a:gd name="connsiteY1" fmla="*/ 477520 h 2326005"/>
              <a:gd name="connsiteX2" fmla="*/ 294640 w 1209040"/>
              <a:gd name="connsiteY2" fmla="*/ 528320 h 2326005"/>
              <a:gd name="connsiteX3" fmla="*/ 527050 w 1209040"/>
              <a:gd name="connsiteY3" fmla="*/ 678180 h 2326005"/>
              <a:gd name="connsiteX4" fmla="*/ 670560 w 1209040"/>
              <a:gd name="connsiteY4" fmla="*/ 883920 h 2326005"/>
              <a:gd name="connsiteX5" fmla="*/ 721360 w 1209040"/>
              <a:gd name="connsiteY5" fmla="*/ 1087120 h 2326005"/>
              <a:gd name="connsiteX6" fmla="*/ 721360 w 1209040"/>
              <a:gd name="connsiteY6" fmla="*/ 1320800 h 2326005"/>
              <a:gd name="connsiteX7" fmla="*/ 650240 w 1209040"/>
              <a:gd name="connsiteY7" fmla="*/ 1544320 h 2326005"/>
              <a:gd name="connsiteX8" fmla="*/ 518160 w 1209040"/>
              <a:gd name="connsiteY8" fmla="*/ 1696720 h 2326005"/>
              <a:gd name="connsiteX9" fmla="*/ 325120 w 1209040"/>
              <a:gd name="connsiteY9" fmla="*/ 1828800 h 2326005"/>
              <a:gd name="connsiteX10" fmla="*/ 203200 w 1209040"/>
              <a:gd name="connsiteY10" fmla="*/ 1879600 h 2326005"/>
              <a:gd name="connsiteX11" fmla="*/ 326390 w 1209040"/>
              <a:gd name="connsiteY11" fmla="*/ 2326005 h 2326005"/>
              <a:gd name="connsiteX12" fmla="*/ 589280 w 1209040"/>
              <a:gd name="connsiteY12" fmla="*/ 2225040 h 2326005"/>
              <a:gd name="connsiteX13" fmla="*/ 781050 w 1209040"/>
              <a:gd name="connsiteY13" fmla="*/ 2085975 h 2326005"/>
              <a:gd name="connsiteX14" fmla="*/ 1015365 w 1209040"/>
              <a:gd name="connsiteY14" fmla="*/ 1831975 h 2326005"/>
              <a:gd name="connsiteX15" fmla="*/ 1151255 w 1209040"/>
              <a:gd name="connsiteY15" fmla="*/ 1536065 h 2326005"/>
              <a:gd name="connsiteX16" fmla="*/ 1209040 w 1209040"/>
              <a:gd name="connsiteY16" fmla="*/ 1188720 h 2326005"/>
              <a:gd name="connsiteX17" fmla="*/ 1148080 w 1209040"/>
              <a:gd name="connsiteY17" fmla="*/ 833120 h 2326005"/>
              <a:gd name="connsiteX18" fmla="*/ 1017270 w 1209040"/>
              <a:gd name="connsiteY18" fmla="*/ 548640 h 2326005"/>
              <a:gd name="connsiteX19" fmla="*/ 737870 w 1209040"/>
              <a:gd name="connsiteY19" fmla="*/ 232410 h 2326005"/>
              <a:gd name="connsiteX20" fmla="*/ 363220 w 1209040"/>
              <a:gd name="connsiteY20" fmla="*/ 46990 h 2326005"/>
              <a:gd name="connsiteX21" fmla="*/ 10160 w 1209040"/>
              <a:gd name="connsiteY21" fmla="*/ 0 h 232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9040" h="2326005">
                <a:moveTo>
                  <a:pt x="10160" y="0"/>
                </a:moveTo>
                <a:lnTo>
                  <a:pt x="0" y="477520"/>
                </a:lnTo>
                <a:lnTo>
                  <a:pt x="294640" y="528320"/>
                </a:lnTo>
                <a:lnTo>
                  <a:pt x="527050" y="678180"/>
                </a:lnTo>
                <a:lnTo>
                  <a:pt x="670560" y="883920"/>
                </a:lnTo>
                <a:lnTo>
                  <a:pt x="721360" y="1087120"/>
                </a:lnTo>
                <a:lnTo>
                  <a:pt x="721360" y="1320800"/>
                </a:lnTo>
                <a:lnTo>
                  <a:pt x="650240" y="1544320"/>
                </a:lnTo>
                <a:lnTo>
                  <a:pt x="518160" y="1696720"/>
                </a:lnTo>
                <a:lnTo>
                  <a:pt x="325120" y="1828800"/>
                </a:lnTo>
                <a:lnTo>
                  <a:pt x="203200" y="1879600"/>
                </a:lnTo>
                <a:lnTo>
                  <a:pt x="326390" y="2326005"/>
                </a:lnTo>
                <a:lnTo>
                  <a:pt x="589280" y="2225040"/>
                </a:lnTo>
                <a:lnTo>
                  <a:pt x="781050" y="2085975"/>
                </a:lnTo>
                <a:lnTo>
                  <a:pt x="1015365" y="1831975"/>
                </a:lnTo>
                <a:lnTo>
                  <a:pt x="1151255" y="1536065"/>
                </a:lnTo>
                <a:lnTo>
                  <a:pt x="1209040" y="1188720"/>
                </a:lnTo>
                <a:lnTo>
                  <a:pt x="1148080" y="833120"/>
                </a:lnTo>
                <a:lnTo>
                  <a:pt x="1017270" y="548640"/>
                </a:lnTo>
                <a:cubicBezTo>
                  <a:pt x="927947" y="443230"/>
                  <a:pt x="928158" y="410210"/>
                  <a:pt x="737870" y="232410"/>
                </a:cubicBezTo>
                <a:cubicBezTo>
                  <a:pt x="621877" y="166793"/>
                  <a:pt x="582083" y="135467"/>
                  <a:pt x="363220" y="46990"/>
                </a:cubicBezTo>
                <a:lnTo>
                  <a:pt x="10160" y="0"/>
                </a:ln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55415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opname, Lettertype, diagram&#10;&#10;Automatisch gegenereerde beschrijving">
            <a:extLst>
              <a:ext uri="{FF2B5EF4-FFF2-40B4-BE49-F238E27FC236}">
                <a16:creationId xmlns:a16="http://schemas.microsoft.com/office/drawing/2014/main" id="{FBF71A9D-4E3F-EBE6-60A2-6EBBD91CB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3542" y="2120961"/>
            <a:ext cx="3517119" cy="2497155"/>
          </a:xfrm>
          <a:prstGeom prst="rect">
            <a:avLst/>
          </a:prstGeom>
        </p:spPr>
      </p:pic>
      <p:pic>
        <p:nvPicPr>
          <p:cNvPr id="6" name="Afbeelding 5" descr="Afbeelding met tekst, schermopname, Lettertype, diagram&#10;&#10;Automatisch gegenereerde beschrijving">
            <a:extLst>
              <a:ext uri="{FF2B5EF4-FFF2-40B4-BE49-F238E27FC236}">
                <a16:creationId xmlns:a16="http://schemas.microsoft.com/office/drawing/2014/main" id="{5F67384B-8410-BF05-9B09-A1B3B6018B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7340" y="2177349"/>
            <a:ext cx="3537345" cy="2440767"/>
          </a:xfrm>
          <a:prstGeom prst="rect">
            <a:avLst/>
          </a:prstGeom>
        </p:spPr>
      </p:pic>
      <p:pic>
        <p:nvPicPr>
          <p:cNvPr id="26" name="Afbeelding 25" descr="Afbeelding met tekst, schermopname, Lettertype, logo&#10;&#10;Automatisch gegenereerde beschrijving">
            <a:extLst>
              <a:ext uri="{FF2B5EF4-FFF2-40B4-BE49-F238E27FC236}">
                <a16:creationId xmlns:a16="http://schemas.microsoft.com/office/drawing/2014/main" id="{52F76324-B248-E44D-745F-3F0CA91445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378" y="2193611"/>
            <a:ext cx="3517120" cy="2470777"/>
          </a:xfrm>
          <a:prstGeom prst="rect">
            <a:avLst/>
          </a:prstGeom>
        </p:spPr>
      </p:pic>
      <p:sp>
        <p:nvSpPr>
          <p:cNvPr id="27" name="Rechthoek 26">
            <a:extLst>
              <a:ext uri="{FF2B5EF4-FFF2-40B4-BE49-F238E27FC236}">
                <a16:creationId xmlns:a16="http://schemas.microsoft.com/office/drawing/2014/main" id="{06700826-8A9F-E22A-3CCB-F87291770517}"/>
              </a:ext>
            </a:extLst>
          </p:cNvPr>
          <p:cNvSpPr/>
          <p:nvPr/>
        </p:nvSpPr>
        <p:spPr>
          <a:xfrm>
            <a:off x="335281" y="2113166"/>
            <a:ext cx="985519" cy="225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Tekstvak 27">
            <a:extLst>
              <a:ext uri="{FF2B5EF4-FFF2-40B4-BE49-F238E27FC236}">
                <a16:creationId xmlns:a16="http://schemas.microsoft.com/office/drawing/2014/main" id="{9C0B365C-4174-B932-D2FB-666BE1E09AB5}"/>
              </a:ext>
            </a:extLst>
          </p:cNvPr>
          <p:cNvSpPr txBox="1"/>
          <p:nvPr/>
        </p:nvSpPr>
        <p:spPr>
          <a:xfrm>
            <a:off x="1351279" y="1864628"/>
            <a:ext cx="1500076" cy="369332"/>
          </a:xfrm>
          <a:prstGeom prst="rect">
            <a:avLst/>
          </a:prstGeom>
          <a:noFill/>
          <a:ln>
            <a:solidFill>
              <a:schemeClr val="bg1"/>
            </a:solidFill>
          </a:ln>
        </p:spPr>
        <p:txBody>
          <a:bodyPr wrap="square" rtlCol="0">
            <a:spAutoFit/>
          </a:bodyPr>
          <a:lstStyle/>
          <a:p>
            <a:r>
              <a:rPr lang="nl-NL"/>
              <a:t>31-50 jarige</a:t>
            </a:r>
          </a:p>
        </p:txBody>
      </p:sp>
      <p:sp>
        <p:nvSpPr>
          <p:cNvPr id="29" name="Rechthoek 28">
            <a:extLst>
              <a:ext uri="{FF2B5EF4-FFF2-40B4-BE49-F238E27FC236}">
                <a16:creationId xmlns:a16="http://schemas.microsoft.com/office/drawing/2014/main" id="{496FEAD5-01B6-F3ED-5B49-9D317C0B811C}"/>
              </a:ext>
            </a:extLst>
          </p:cNvPr>
          <p:cNvSpPr/>
          <p:nvPr/>
        </p:nvSpPr>
        <p:spPr>
          <a:xfrm>
            <a:off x="4226746" y="2120961"/>
            <a:ext cx="924371" cy="2182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395E7878-C526-C7B3-B5EA-36EF149004D0}"/>
              </a:ext>
            </a:extLst>
          </p:cNvPr>
          <p:cNvSpPr txBox="1"/>
          <p:nvPr/>
        </p:nvSpPr>
        <p:spPr>
          <a:xfrm>
            <a:off x="5110481" y="1864628"/>
            <a:ext cx="1500076" cy="369332"/>
          </a:xfrm>
          <a:prstGeom prst="rect">
            <a:avLst/>
          </a:prstGeom>
          <a:noFill/>
          <a:ln>
            <a:solidFill>
              <a:schemeClr val="bg1"/>
            </a:solidFill>
          </a:ln>
        </p:spPr>
        <p:txBody>
          <a:bodyPr wrap="square" rtlCol="0">
            <a:spAutoFit/>
          </a:bodyPr>
          <a:lstStyle/>
          <a:p>
            <a:r>
              <a:rPr lang="nl-NL"/>
              <a:t>51-65 jarige</a:t>
            </a:r>
          </a:p>
        </p:txBody>
      </p:sp>
      <p:sp>
        <p:nvSpPr>
          <p:cNvPr id="38" name="Tekstvak 37">
            <a:extLst>
              <a:ext uri="{FF2B5EF4-FFF2-40B4-BE49-F238E27FC236}">
                <a16:creationId xmlns:a16="http://schemas.microsoft.com/office/drawing/2014/main" id="{94319D44-31B4-3A7C-92A4-6778D8E1DD13}"/>
              </a:ext>
            </a:extLst>
          </p:cNvPr>
          <p:cNvSpPr txBox="1"/>
          <p:nvPr/>
        </p:nvSpPr>
        <p:spPr>
          <a:xfrm>
            <a:off x="9493463" y="1864628"/>
            <a:ext cx="750036" cy="369332"/>
          </a:xfrm>
          <a:prstGeom prst="rect">
            <a:avLst/>
          </a:prstGeom>
          <a:noFill/>
          <a:ln>
            <a:solidFill>
              <a:schemeClr val="bg1"/>
            </a:solidFill>
          </a:ln>
        </p:spPr>
        <p:txBody>
          <a:bodyPr wrap="square" rtlCol="0">
            <a:spAutoFit/>
          </a:bodyPr>
          <a:lstStyle/>
          <a:p>
            <a:r>
              <a:rPr lang="nl-NL"/>
              <a:t>65+</a:t>
            </a:r>
          </a:p>
        </p:txBody>
      </p:sp>
      <p:sp>
        <p:nvSpPr>
          <p:cNvPr id="39" name="Rechthoek 38">
            <a:extLst>
              <a:ext uri="{FF2B5EF4-FFF2-40B4-BE49-F238E27FC236}">
                <a16:creationId xmlns:a16="http://schemas.microsoft.com/office/drawing/2014/main" id="{7C5CC0EE-7821-E0B0-4651-993310D85789}"/>
              </a:ext>
            </a:extLst>
          </p:cNvPr>
          <p:cNvSpPr/>
          <p:nvPr/>
        </p:nvSpPr>
        <p:spPr>
          <a:xfrm>
            <a:off x="8237673" y="2113166"/>
            <a:ext cx="924371" cy="2182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Titel 1">
            <a:extLst>
              <a:ext uri="{FF2B5EF4-FFF2-40B4-BE49-F238E27FC236}">
                <a16:creationId xmlns:a16="http://schemas.microsoft.com/office/drawing/2014/main" id="{C94FAA61-4BE6-7831-5C0A-B7E56A655104}"/>
              </a:ext>
            </a:extLst>
          </p:cNvPr>
          <p:cNvSpPr>
            <a:spLocks noGrp="1"/>
          </p:cNvSpPr>
          <p:nvPr>
            <p:ph type="title"/>
          </p:nvPr>
        </p:nvSpPr>
        <p:spPr>
          <a:xfrm>
            <a:off x="838200" y="365125"/>
            <a:ext cx="10515600" cy="1325563"/>
          </a:xfrm>
        </p:spPr>
        <p:txBody>
          <a:bodyPr/>
          <a:lstStyle/>
          <a:p>
            <a:r>
              <a:rPr lang="nl-NL"/>
              <a:t>We spraken met verschillende doelgroepen:</a:t>
            </a:r>
          </a:p>
        </p:txBody>
      </p:sp>
      <p:cxnSp>
        <p:nvCxnSpPr>
          <p:cNvPr id="5" name="Rechte verbindingslijn 4">
            <a:extLst>
              <a:ext uri="{FF2B5EF4-FFF2-40B4-BE49-F238E27FC236}">
                <a16:creationId xmlns:a16="http://schemas.microsoft.com/office/drawing/2014/main" id="{61D1A555-CE41-B0D7-1326-25ECFD64B88A}"/>
              </a:ext>
            </a:extLst>
          </p:cNvPr>
          <p:cNvCxnSpPr/>
          <p:nvPr/>
        </p:nvCxnSpPr>
        <p:spPr>
          <a:xfrm>
            <a:off x="4099078" y="1627617"/>
            <a:ext cx="0" cy="3416439"/>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Rechte verbindingslijn 6">
            <a:extLst>
              <a:ext uri="{FF2B5EF4-FFF2-40B4-BE49-F238E27FC236}">
                <a16:creationId xmlns:a16="http://schemas.microsoft.com/office/drawing/2014/main" id="{47A8E71D-58F4-DF35-B4AD-A960329B6DA4}"/>
              </a:ext>
            </a:extLst>
          </p:cNvPr>
          <p:cNvCxnSpPr/>
          <p:nvPr/>
        </p:nvCxnSpPr>
        <p:spPr>
          <a:xfrm>
            <a:off x="8027075" y="1632535"/>
            <a:ext cx="0" cy="3416439"/>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4865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40" name="Rectangle 1040">
            <a:extLst>
              <a:ext uri="{FF2B5EF4-FFF2-40B4-BE49-F238E27FC236}">
                <a16:creationId xmlns:a16="http://schemas.microsoft.com/office/drawing/2014/main" id="{1D90C8B1-1F16-4E0A-93A8-BA6948DF9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2" name="Group 1042">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44" name="Rectangle 1043">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ep 45">
            <a:extLst>
              <a:ext uri="{FF2B5EF4-FFF2-40B4-BE49-F238E27FC236}">
                <a16:creationId xmlns:a16="http://schemas.microsoft.com/office/drawing/2014/main" id="{EED402C4-E22D-84F3-8411-7D20F7225B49}"/>
              </a:ext>
            </a:extLst>
          </p:cNvPr>
          <p:cNvGrpSpPr/>
          <p:nvPr/>
        </p:nvGrpSpPr>
        <p:grpSpPr>
          <a:xfrm>
            <a:off x="1559253" y="571632"/>
            <a:ext cx="9073494" cy="12572736"/>
            <a:chOff x="1559253" y="571632"/>
            <a:chExt cx="9073494" cy="12572736"/>
          </a:xfrm>
        </p:grpSpPr>
        <p:grpSp>
          <p:nvGrpSpPr>
            <p:cNvPr id="40" name="Groep 39">
              <a:extLst>
                <a:ext uri="{FF2B5EF4-FFF2-40B4-BE49-F238E27FC236}">
                  <a16:creationId xmlns:a16="http://schemas.microsoft.com/office/drawing/2014/main" id="{347604F9-4DC2-9E02-4BDD-F165546983BB}"/>
                </a:ext>
              </a:extLst>
            </p:cNvPr>
            <p:cNvGrpSpPr/>
            <p:nvPr/>
          </p:nvGrpSpPr>
          <p:grpSpPr>
            <a:xfrm>
              <a:off x="1559253" y="571632"/>
              <a:ext cx="9073494" cy="12572736"/>
              <a:chOff x="1559253" y="-6587042"/>
              <a:chExt cx="9073494" cy="12572736"/>
            </a:xfrm>
          </p:grpSpPr>
          <p:pic>
            <p:nvPicPr>
              <p:cNvPr id="41" name="Picture 2">
                <a:extLst>
                  <a:ext uri="{FF2B5EF4-FFF2-40B4-BE49-F238E27FC236}">
                    <a16:creationId xmlns:a16="http://schemas.microsoft.com/office/drawing/2014/main" id="{70191A6C-6BAD-D6FB-CE9B-C0C7F65D6FD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59253" y="254045"/>
                <a:ext cx="2264000" cy="5731649"/>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42" name="Picture 8">
                <a:extLst>
                  <a:ext uri="{FF2B5EF4-FFF2-40B4-BE49-F238E27FC236}">
                    <a16:creationId xmlns:a16="http://schemas.microsoft.com/office/drawing/2014/main" id="{1443C7C7-602D-B556-F6F3-785E83FABF3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342456" y="254045"/>
                <a:ext cx="2290291" cy="5725728"/>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43" name="Picture 4" descr="Afbeelding met tekst, papier, stilstaand, envelop&#10;&#10;Automatisch gegenereerde beschrijving">
                <a:extLst>
                  <a:ext uri="{FF2B5EF4-FFF2-40B4-BE49-F238E27FC236}">
                    <a16:creationId xmlns:a16="http://schemas.microsoft.com/office/drawing/2014/main" id="{A7F6BA1A-44B2-D1EB-59E0-6CC6A956D5A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950855" y="254045"/>
                <a:ext cx="2290289" cy="5725723"/>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44" name="Picture 12" descr="Afbeelding met tekst&#10;&#10;Automatisch gegenereerde beschrijving">
                <a:extLst>
                  <a:ext uri="{FF2B5EF4-FFF2-40B4-BE49-F238E27FC236}">
                    <a16:creationId xmlns:a16="http://schemas.microsoft.com/office/drawing/2014/main" id="{A605A786-C312-09F3-CA61-65EE7C42F4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950855" y="-6587042"/>
                <a:ext cx="2290290" cy="5725725"/>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sp>
          <p:nvSpPr>
            <p:cNvPr id="45" name="Rechthoek 44">
              <a:extLst>
                <a:ext uri="{FF2B5EF4-FFF2-40B4-BE49-F238E27FC236}">
                  <a16:creationId xmlns:a16="http://schemas.microsoft.com/office/drawing/2014/main" id="{DCD9EA94-5396-995A-FB7F-B5669422203F}"/>
                </a:ext>
              </a:extLst>
            </p:cNvPr>
            <p:cNvSpPr/>
            <p:nvPr/>
          </p:nvSpPr>
          <p:spPr>
            <a:xfrm>
              <a:off x="5615940" y="1577340"/>
              <a:ext cx="975360" cy="23622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970377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A3D9A-4306-7BB4-0AD6-93CBC7974964}"/>
            </a:ext>
          </a:extLst>
        </p:cNvPr>
        <p:cNvGrpSpPr/>
        <p:nvPr/>
      </p:nvGrpSpPr>
      <p:grpSpPr>
        <a:xfrm>
          <a:off x="0" y="0"/>
          <a:ext cx="0" cy="0"/>
          <a:chOff x="0" y="0"/>
          <a:chExt cx="0" cy="0"/>
        </a:xfrm>
      </p:grpSpPr>
      <p:sp useBgFill="1">
        <p:nvSpPr>
          <p:cNvPr id="1040" name="Rectangle 1040">
            <a:extLst>
              <a:ext uri="{FF2B5EF4-FFF2-40B4-BE49-F238E27FC236}">
                <a16:creationId xmlns:a16="http://schemas.microsoft.com/office/drawing/2014/main" id="{F1BCA2B6-8C74-315D-E5B2-6E4BA2EE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2" name="Group 1042">
            <a:extLst>
              <a:ext uri="{FF2B5EF4-FFF2-40B4-BE49-F238E27FC236}">
                <a16:creationId xmlns:a16="http://schemas.microsoft.com/office/drawing/2014/main" id="{3B3A76F5-0C4B-C370-C34B-931BB3C92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44" name="Rectangle 1043">
              <a:extLst>
                <a:ext uri="{FF2B5EF4-FFF2-40B4-BE49-F238E27FC236}">
                  <a16:creationId xmlns:a16="http://schemas.microsoft.com/office/drawing/2014/main" id="{484FE6D9-7DE4-B1A6-7B62-BB676C496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AB03CD10-6208-07AB-6CFA-51AF26A70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hthoek 26">
            <a:extLst>
              <a:ext uri="{FF2B5EF4-FFF2-40B4-BE49-F238E27FC236}">
                <a16:creationId xmlns:a16="http://schemas.microsoft.com/office/drawing/2014/main" id="{77DEBFFF-45E7-DC84-8F71-A2674925DCDC}"/>
              </a:ext>
            </a:extLst>
          </p:cNvPr>
          <p:cNvSpPr/>
          <p:nvPr/>
        </p:nvSpPr>
        <p:spPr>
          <a:xfrm>
            <a:off x="5532699" y="-5636895"/>
            <a:ext cx="1134319" cy="300941"/>
          </a:xfrm>
          <a:prstGeom prst="rect">
            <a:avLst/>
          </a:prstGeom>
          <a:solidFill>
            <a:srgbClr val="F6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 name="Groep 4">
            <a:extLst>
              <a:ext uri="{FF2B5EF4-FFF2-40B4-BE49-F238E27FC236}">
                <a16:creationId xmlns:a16="http://schemas.microsoft.com/office/drawing/2014/main" id="{015938CD-84DE-3A99-B1A6-7C8875FF7E42}"/>
              </a:ext>
            </a:extLst>
          </p:cNvPr>
          <p:cNvGrpSpPr/>
          <p:nvPr/>
        </p:nvGrpSpPr>
        <p:grpSpPr>
          <a:xfrm>
            <a:off x="2166449" y="7601678"/>
            <a:ext cx="7859100" cy="1027818"/>
            <a:chOff x="2084854" y="5777654"/>
            <a:chExt cx="7859100" cy="1027818"/>
          </a:xfrm>
        </p:grpSpPr>
        <p:pic>
          <p:nvPicPr>
            <p:cNvPr id="6" name="Afbeelding 5">
              <a:extLst>
                <a:ext uri="{FF2B5EF4-FFF2-40B4-BE49-F238E27FC236}">
                  <a16:creationId xmlns:a16="http://schemas.microsoft.com/office/drawing/2014/main" id="{5DAC699D-1AA1-88A4-8E5E-8463F05E63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959" b="96450" l="8738" r="89806">
                          <a14:foregroundMark x1="9223" y1="37870" x2="9223" y2="37870"/>
                          <a14:foregroundMark x1="27670" y1="91716" x2="27670" y2="91716"/>
                          <a14:foregroundMark x1="24272" y1="96450" x2="24272" y2="96450"/>
                          <a14:foregroundMark x1="74272" y1="97041" x2="74272" y2="97041"/>
                          <a14:foregroundMark x1="90291" y1="37870" x2="90291" y2="37870"/>
                          <a14:foregroundMark x1="50485" y1="7692" x2="50485" y2="7692"/>
                          <a14:foregroundMark x1="49029" y1="2959" x2="49029" y2="2959"/>
                        </a14:backgroundRemoval>
                      </a14:imgEffect>
                    </a14:imgLayer>
                  </a14:imgProps>
                </a:ext>
              </a:extLst>
            </a:blip>
            <a:stretch>
              <a:fillRect/>
            </a:stretch>
          </p:blipFill>
          <p:spPr>
            <a:xfrm>
              <a:off x="2084854" y="5777654"/>
              <a:ext cx="1252843" cy="1027818"/>
            </a:xfrm>
            <a:prstGeom prst="rect">
              <a:avLst/>
            </a:prstGeom>
          </p:spPr>
        </p:pic>
        <p:sp>
          <p:nvSpPr>
            <p:cNvPr id="7" name="Tekstvak 6">
              <a:extLst>
                <a:ext uri="{FF2B5EF4-FFF2-40B4-BE49-F238E27FC236}">
                  <a16:creationId xmlns:a16="http://schemas.microsoft.com/office/drawing/2014/main" id="{BC3CA401-1126-91A6-6E49-73FBE4597AB7}"/>
                </a:ext>
              </a:extLst>
            </p:cNvPr>
            <p:cNvSpPr txBox="1"/>
            <p:nvPr/>
          </p:nvSpPr>
          <p:spPr>
            <a:xfrm>
              <a:off x="2346248" y="6063821"/>
              <a:ext cx="713643" cy="523220"/>
            </a:xfrm>
            <a:prstGeom prst="rect">
              <a:avLst/>
            </a:prstGeom>
            <a:noFill/>
          </p:spPr>
          <p:txBody>
            <a:bodyPr wrap="square" rtlCol="0">
              <a:spAutoFit/>
            </a:bodyPr>
            <a:lstStyle/>
            <a:p>
              <a:pPr algn="ctr"/>
              <a:r>
                <a:rPr lang="nl-NL" sz="2800" b="1"/>
                <a:t>7,9</a:t>
              </a:r>
            </a:p>
          </p:txBody>
        </p:sp>
        <p:sp>
          <p:nvSpPr>
            <p:cNvPr id="8" name="Tekstvak 7">
              <a:extLst>
                <a:ext uri="{FF2B5EF4-FFF2-40B4-BE49-F238E27FC236}">
                  <a16:creationId xmlns:a16="http://schemas.microsoft.com/office/drawing/2014/main" id="{C7640D1D-0B72-CEA1-7FCF-212E9C0D1A72}"/>
                </a:ext>
              </a:extLst>
            </p:cNvPr>
            <p:cNvSpPr txBox="1"/>
            <p:nvPr/>
          </p:nvSpPr>
          <p:spPr>
            <a:xfrm>
              <a:off x="5675130" y="6063821"/>
              <a:ext cx="841738" cy="523220"/>
            </a:xfrm>
            <a:prstGeom prst="rect">
              <a:avLst/>
            </a:prstGeom>
            <a:noFill/>
          </p:spPr>
          <p:txBody>
            <a:bodyPr wrap="square" rtlCol="0">
              <a:spAutoFit/>
            </a:bodyPr>
            <a:lstStyle>
              <a:defPPr>
                <a:defRPr lang="nl-NL"/>
              </a:defPPr>
              <a:lvl1pPr>
                <a:defRPr sz="2800"/>
              </a:lvl1pPr>
            </a:lstStyle>
            <a:p>
              <a:pPr algn="ctr"/>
              <a:r>
                <a:rPr lang="nl-NL" b="1"/>
                <a:t>6,3</a:t>
              </a:r>
            </a:p>
          </p:txBody>
        </p:sp>
        <p:sp>
          <p:nvSpPr>
            <p:cNvPr id="9" name="Tekstvak 8">
              <a:extLst>
                <a:ext uri="{FF2B5EF4-FFF2-40B4-BE49-F238E27FC236}">
                  <a16:creationId xmlns:a16="http://schemas.microsoft.com/office/drawing/2014/main" id="{0AD1D885-B074-60C1-962D-0EF5401B9937}"/>
                </a:ext>
              </a:extLst>
            </p:cNvPr>
            <p:cNvSpPr txBox="1"/>
            <p:nvPr/>
          </p:nvSpPr>
          <p:spPr>
            <a:xfrm>
              <a:off x="9031247" y="6063821"/>
              <a:ext cx="912707" cy="523220"/>
            </a:xfrm>
            <a:prstGeom prst="rect">
              <a:avLst/>
            </a:prstGeom>
            <a:noFill/>
          </p:spPr>
          <p:txBody>
            <a:bodyPr wrap="square" rtlCol="0">
              <a:spAutoFit/>
            </a:bodyPr>
            <a:lstStyle/>
            <a:p>
              <a:pPr algn="ctr"/>
              <a:r>
                <a:rPr lang="nl-NL" sz="2800" b="1"/>
                <a:t>6,0</a:t>
              </a:r>
            </a:p>
          </p:txBody>
        </p:sp>
      </p:grpSp>
      <p:grpSp>
        <p:nvGrpSpPr>
          <p:cNvPr id="10" name="Groep 9">
            <a:extLst>
              <a:ext uri="{FF2B5EF4-FFF2-40B4-BE49-F238E27FC236}">
                <a16:creationId xmlns:a16="http://schemas.microsoft.com/office/drawing/2014/main" id="{9A681129-9135-0C72-25A6-02DA1C496CC7}"/>
              </a:ext>
            </a:extLst>
          </p:cNvPr>
          <p:cNvGrpSpPr/>
          <p:nvPr/>
        </p:nvGrpSpPr>
        <p:grpSpPr>
          <a:xfrm>
            <a:off x="1640847" y="-6429451"/>
            <a:ext cx="9073494" cy="12572736"/>
            <a:chOff x="1559253" y="571632"/>
            <a:chExt cx="9073494" cy="12572736"/>
          </a:xfrm>
        </p:grpSpPr>
        <p:grpSp>
          <p:nvGrpSpPr>
            <p:cNvPr id="11" name="Groep 10">
              <a:extLst>
                <a:ext uri="{FF2B5EF4-FFF2-40B4-BE49-F238E27FC236}">
                  <a16:creationId xmlns:a16="http://schemas.microsoft.com/office/drawing/2014/main" id="{97AA34D2-E099-2BB1-6A8C-33BD4C22EBE7}"/>
                </a:ext>
              </a:extLst>
            </p:cNvPr>
            <p:cNvGrpSpPr/>
            <p:nvPr/>
          </p:nvGrpSpPr>
          <p:grpSpPr>
            <a:xfrm>
              <a:off x="1559253" y="571632"/>
              <a:ext cx="9073494" cy="12572736"/>
              <a:chOff x="1559253" y="-6587042"/>
              <a:chExt cx="9073494" cy="12572736"/>
            </a:xfrm>
          </p:grpSpPr>
          <p:pic>
            <p:nvPicPr>
              <p:cNvPr id="13" name="Picture 2">
                <a:extLst>
                  <a:ext uri="{FF2B5EF4-FFF2-40B4-BE49-F238E27FC236}">
                    <a16:creationId xmlns:a16="http://schemas.microsoft.com/office/drawing/2014/main" id="{161824AA-D049-5EB3-7B22-437496B2E5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59253" y="254045"/>
                <a:ext cx="2264000" cy="5731649"/>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157A638C-5048-9ABA-8BC5-092D0C47262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342456" y="254045"/>
                <a:ext cx="2290291" cy="5725728"/>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5" name="Picture 4" descr="Afbeelding met tekst, papier, stilstaand, envelop&#10;&#10;Automatisch gegenereerde beschrijving">
                <a:extLst>
                  <a:ext uri="{FF2B5EF4-FFF2-40B4-BE49-F238E27FC236}">
                    <a16:creationId xmlns:a16="http://schemas.microsoft.com/office/drawing/2014/main" id="{04A17AEC-6A55-377D-9A9F-96415098E98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950855" y="254045"/>
                <a:ext cx="2290289" cy="5725723"/>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6" name="Picture 12" descr="Afbeelding met tekst&#10;&#10;Automatisch gegenereerde beschrijving">
                <a:extLst>
                  <a:ext uri="{FF2B5EF4-FFF2-40B4-BE49-F238E27FC236}">
                    <a16:creationId xmlns:a16="http://schemas.microsoft.com/office/drawing/2014/main" id="{5A0BA9D4-16AB-A422-9DCA-56F8A664CEB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4950855" y="-6587042"/>
                <a:ext cx="2290290" cy="5725725"/>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sp>
          <p:nvSpPr>
            <p:cNvPr id="12" name="Rechthoek 11">
              <a:extLst>
                <a:ext uri="{FF2B5EF4-FFF2-40B4-BE49-F238E27FC236}">
                  <a16:creationId xmlns:a16="http://schemas.microsoft.com/office/drawing/2014/main" id="{5B318878-311E-3034-052C-3A3A318A6332}"/>
                </a:ext>
              </a:extLst>
            </p:cNvPr>
            <p:cNvSpPr/>
            <p:nvPr/>
          </p:nvSpPr>
          <p:spPr>
            <a:xfrm>
              <a:off x="5615940" y="1577340"/>
              <a:ext cx="975360" cy="23622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843982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4F9CA-6FDF-3259-516D-687479D7134C}"/>
            </a:ext>
          </a:extLst>
        </p:cNvPr>
        <p:cNvGrpSpPr/>
        <p:nvPr/>
      </p:nvGrpSpPr>
      <p:grpSpPr>
        <a:xfrm>
          <a:off x="0" y="0"/>
          <a:ext cx="0" cy="0"/>
          <a:chOff x="0" y="0"/>
          <a:chExt cx="0" cy="0"/>
        </a:xfrm>
      </p:grpSpPr>
      <p:sp useBgFill="1">
        <p:nvSpPr>
          <p:cNvPr id="1040" name="Rectangle 1040">
            <a:extLst>
              <a:ext uri="{FF2B5EF4-FFF2-40B4-BE49-F238E27FC236}">
                <a16:creationId xmlns:a16="http://schemas.microsoft.com/office/drawing/2014/main" id="{6B8F92FC-5C19-3C24-71C1-6F1057DED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2" name="Group 1042">
            <a:extLst>
              <a:ext uri="{FF2B5EF4-FFF2-40B4-BE49-F238E27FC236}">
                <a16:creationId xmlns:a16="http://schemas.microsoft.com/office/drawing/2014/main" id="{7E5C3DDE-489D-71ED-3BFD-368F204023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44" name="Rectangle 1043">
              <a:extLst>
                <a:ext uri="{FF2B5EF4-FFF2-40B4-BE49-F238E27FC236}">
                  <a16:creationId xmlns:a16="http://schemas.microsoft.com/office/drawing/2014/main" id="{256B7816-69EF-20A3-2893-725AF545B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6DD5DE0A-B35C-82E9-6D40-61497E375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hthoek 26">
            <a:extLst>
              <a:ext uri="{FF2B5EF4-FFF2-40B4-BE49-F238E27FC236}">
                <a16:creationId xmlns:a16="http://schemas.microsoft.com/office/drawing/2014/main" id="{AA6E5D4E-2779-F410-EA0C-E147A5C20E37}"/>
              </a:ext>
            </a:extLst>
          </p:cNvPr>
          <p:cNvSpPr/>
          <p:nvPr/>
        </p:nvSpPr>
        <p:spPr>
          <a:xfrm>
            <a:off x="5532699" y="-5636895"/>
            <a:ext cx="1134319" cy="300941"/>
          </a:xfrm>
          <a:prstGeom prst="rect">
            <a:avLst/>
          </a:prstGeom>
          <a:solidFill>
            <a:srgbClr val="F6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8">
            <a:extLst>
              <a:ext uri="{FF2B5EF4-FFF2-40B4-BE49-F238E27FC236}">
                <a16:creationId xmlns:a16="http://schemas.microsoft.com/office/drawing/2014/main" id="{C078DA23-71CE-67B1-6458-6362B519F9BE}"/>
              </a:ext>
            </a:extLst>
          </p:cNvPr>
          <p:cNvGrpSpPr/>
          <p:nvPr/>
        </p:nvGrpSpPr>
        <p:grpSpPr>
          <a:xfrm>
            <a:off x="1640847" y="-6429451"/>
            <a:ext cx="9073494" cy="12572736"/>
            <a:chOff x="1559253" y="571632"/>
            <a:chExt cx="9073494" cy="12572736"/>
          </a:xfrm>
        </p:grpSpPr>
        <p:grpSp>
          <p:nvGrpSpPr>
            <p:cNvPr id="10" name="Groep 9">
              <a:extLst>
                <a:ext uri="{FF2B5EF4-FFF2-40B4-BE49-F238E27FC236}">
                  <a16:creationId xmlns:a16="http://schemas.microsoft.com/office/drawing/2014/main" id="{35A9B05F-EE5E-546D-3FD3-56AB5BCEF9DE}"/>
                </a:ext>
              </a:extLst>
            </p:cNvPr>
            <p:cNvGrpSpPr/>
            <p:nvPr/>
          </p:nvGrpSpPr>
          <p:grpSpPr>
            <a:xfrm>
              <a:off x="1559253" y="571632"/>
              <a:ext cx="9073494" cy="12572736"/>
              <a:chOff x="1559253" y="-6587042"/>
              <a:chExt cx="9073494" cy="12572736"/>
            </a:xfrm>
          </p:grpSpPr>
          <p:pic>
            <p:nvPicPr>
              <p:cNvPr id="12" name="Picture 2">
                <a:extLst>
                  <a:ext uri="{FF2B5EF4-FFF2-40B4-BE49-F238E27FC236}">
                    <a16:creationId xmlns:a16="http://schemas.microsoft.com/office/drawing/2014/main" id="{99059396-6418-9627-ED75-473DD5C539E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59253" y="254045"/>
                <a:ext cx="2264000" cy="5731649"/>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49106F80-4E29-2329-3572-6C7B3658265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342456" y="254045"/>
                <a:ext cx="2290291" cy="5725728"/>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4" name="Picture 4" descr="Afbeelding met tekst, papier, stilstaand, envelop&#10;&#10;Automatisch gegenereerde beschrijving">
                <a:extLst>
                  <a:ext uri="{FF2B5EF4-FFF2-40B4-BE49-F238E27FC236}">
                    <a16:creationId xmlns:a16="http://schemas.microsoft.com/office/drawing/2014/main" id="{E6F769C1-600C-9CF0-2E4E-5808E412D8D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950855" y="254045"/>
                <a:ext cx="2290289" cy="5725723"/>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15" name="Picture 12" descr="Afbeelding met tekst&#10;&#10;Automatisch gegenereerde beschrijving">
                <a:extLst>
                  <a:ext uri="{FF2B5EF4-FFF2-40B4-BE49-F238E27FC236}">
                    <a16:creationId xmlns:a16="http://schemas.microsoft.com/office/drawing/2014/main" id="{BA69056F-F7BB-B478-2C00-3148F007B44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950855" y="-6587042"/>
                <a:ext cx="2290290" cy="5725725"/>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sp>
          <p:nvSpPr>
            <p:cNvPr id="11" name="Rechthoek 10">
              <a:extLst>
                <a:ext uri="{FF2B5EF4-FFF2-40B4-BE49-F238E27FC236}">
                  <a16:creationId xmlns:a16="http://schemas.microsoft.com/office/drawing/2014/main" id="{C2B20CAD-8C81-ACF0-5A25-56A3A3D67249}"/>
                </a:ext>
              </a:extLst>
            </p:cNvPr>
            <p:cNvSpPr/>
            <p:nvPr/>
          </p:nvSpPr>
          <p:spPr>
            <a:xfrm>
              <a:off x="5615940" y="1577340"/>
              <a:ext cx="975360" cy="23622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8" name="Groep 7">
            <a:extLst>
              <a:ext uri="{FF2B5EF4-FFF2-40B4-BE49-F238E27FC236}">
                <a16:creationId xmlns:a16="http://schemas.microsoft.com/office/drawing/2014/main" id="{5819799A-640D-7D76-4863-62AE563A2C70}"/>
              </a:ext>
            </a:extLst>
          </p:cNvPr>
          <p:cNvGrpSpPr/>
          <p:nvPr/>
        </p:nvGrpSpPr>
        <p:grpSpPr>
          <a:xfrm>
            <a:off x="2084854" y="5777654"/>
            <a:ext cx="7859100" cy="1027818"/>
            <a:chOff x="2084854" y="5777654"/>
            <a:chExt cx="7859100" cy="1027818"/>
          </a:xfrm>
        </p:grpSpPr>
        <p:pic>
          <p:nvPicPr>
            <p:cNvPr id="3" name="Afbeelding 2">
              <a:extLst>
                <a:ext uri="{FF2B5EF4-FFF2-40B4-BE49-F238E27FC236}">
                  <a16:creationId xmlns:a16="http://schemas.microsoft.com/office/drawing/2014/main" id="{F965B0AE-2D3E-4BAA-2111-A273B3396E9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959" b="96450" l="8738" r="89806">
                          <a14:foregroundMark x1="9223" y1="37870" x2="9223" y2="37870"/>
                          <a14:foregroundMark x1="27670" y1="91716" x2="27670" y2="91716"/>
                          <a14:foregroundMark x1="24272" y1="96450" x2="24272" y2="96450"/>
                          <a14:foregroundMark x1="74272" y1="97041" x2="74272" y2="97041"/>
                          <a14:foregroundMark x1="90291" y1="37870" x2="90291" y2="37870"/>
                          <a14:foregroundMark x1="50485" y1="7692" x2="50485" y2="7692"/>
                          <a14:foregroundMark x1="49029" y1="2959" x2="49029" y2="2959"/>
                        </a14:backgroundRemoval>
                      </a14:imgEffect>
                    </a14:imgLayer>
                  </a14:imgProps>
                </a:ext>
              </a:extLst>
            </a:blip>
            <a:stretch>
              <a:fillRect/>
            </a:stretch>
          </p:blipFill>
          <p:spPr>
            <a:xfrm>
              <a:off x="2084854" y="5777654"/>
              <a:ext cx="1252843" cy="1027818"/>
            </a:xfrm>
            <a:prstGeom prst="rect">
              <a:avLst/>
            </a:prstGeom>
          </p:spPr>
        </p:pic>
        <p:sp>
          <p:nvSpPr>
            <p:cNvPr id="32" name="Tekstvak 31">
              <a:extLst>
                <a:ext uri="{FF2B5EF4-FFF2-40B4-BE49-F238E27FC236}">
                  <a16:creationId xmlns:a16="http://schemas.microsoft.com/office/drawing/2014/main" id="{F24374B6-42FC-DA91-648B-1FC71D6646D6}"/>
                </a:ext>
              </a:extLst>
            </p:cNvPr>
            <p:cNvSpPr txBox="1"/>
            <p:nvPr/>
          </p:nvSpPr>
          <p:spPr>
            <a:xfrm>
              <a:off x="2346248" y="6063821"/>
              <a:ext cx="713643" cy="523220"/>
            </a:xfrm>
            <a:prstGeom prst="rect">
              <a:avLst/>
            </a:prstGeom>
            <a:noFill/>
          </p:spPr>
          <p:txBody>
            <a:bodyPr wrap="square" rtlCol="0">
              <a:spAutoFit/>
            </a:bodyPr>
            <a:lstStyle/>
            <a:p>
              <a:pPr algn="ctr"/>
              <a:r>
                <a:rPr lang="nl-NL" sz="2800" b="1"/>
                <a:t>7,9</a:t>
              </a:r>
            </a:p>
          </p:txBody>
        </p:sp>
        <p:sp>
          <p:nvSpPr>
            <p:cNvPr id="33" name="Tekstvak 32">
              <a:extLst>
                <a:ext uri="{FF2B5EF4-FFF2-40B4-BE49-F238E27FC236}">
                  <a16:creationId xmlns:a16="http://schemas.microsoft.com/office/drawing/2014/main" id="{70F8E244-C23C-8BFA-4A62-CEEC6C607107}"/>
                </a:ext>
              </a:extLst>
            </p:cNvPr>
            <p:cNvSpPr txBox="1"/>
            <p:nvPr/>
          </p:nvSpPr>
          <p:spPr>
            <a:xfrm>
              <a:off x="5675130" y="6063821"/>
              <a:ext cx="841738" cy="523220"/>
            </a:xfrm>
            <a:prstGeom prst="rect">
              <a:avLst/>
            </a:prstGeom>
            <a:noFill/>
          </p:spPr>
          <p:txBody>
            <a:bodyPr wrap="square" rtlCol="0">
              <a:spAutoFit/>
            </a:bodyPr>
            <a:lstStyle>
              <a:defPPr>
                <a:defRPr lang="nl-NL"/>
              </a:defPPr>
              <a:lvl1pPr>
                <a:defRPr sz="2800"/>
              </a:lvl1pPr>
            </a:lstStyle>
            <a:p>
              <a:pPr algn="ctr"/>
              <a:r>
                <a:rPr lang="nl-NL" b="1"/>
                <a:t>6,3</a:t>
              </a:r>
            </a:p>
          </p:txBody>
        </p:sp>
        <p:sp>
          <p:nvSpPr>
            <p:cNvPr id="34" name="Tekstvak 33">
              <a:extLst>
                <a:ext uri="{FF2B5EF4-FFF2-40B4-BE49-F238E27FC236}">
                  <a16:creationId xmlns:a16="http://schemas.microsoft.com/office/drawing/2014/main" id="{F9A564EA-3241-ABD2-D6E0-1A2E1D54FBBA}"/>
                </a:ext>
              </a:extLst>
            </p:cNvPr>
            <p:cNvSpPr txBox="1"/>
            <p:nvPr/>
          </p:nvSpPr>
          <p:spPr>
            <a:xfrm>
              <a:off x="9031247" y="6063821"/>
              <a:ext cx="912707" cy="523220"/>
            </a:xfrm>
            <a:prstGeom prst="rect">
              <a:avLst/>
            </a:prstGeom>
            <a:noFill/>
          </p:spPr>
          <p:txBody>
            <a:bodyPr wrap="square" rtlCol="0">
              <a:spAutoFit/>
            </a:bodyPr>
            <a:lstStyle/>
            <a:p>
              <a:pPr algn="ctr"/>
              <a:r>
                <a:rPr lang="nl-NL" sz="2800" b="1"/>
                <a:t>6,0</a:t>
              </a:r>
            </a:p>
          </p:txBody>
        </p:sp>
      </p:grpSp>
    </p:spTree>
    <p:extLst>
      <p:ext uri="{BB962C8B-B14F-4D97-AF65-F5344CB8AC3E}">
        <p14:creationId xmlns:p14="http://schemas.microsoft.com/office/powerpoint/2010/main" val="3999563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kaart, Luchtfotografie, Stedenbouwkunde, Vogelperspectief&#10;&#10;Automatisch gegenereerde beschrijving">
            <a:extLst>
              <a:ext uri="{FF2B5EF4-FFF2-40B4-BE49-F238E27FC236}">
                <a16:creationId xmlns:a16="http://schemas.microsoft.com/office/drawing/2014/main" id="{A8BB1A7D-B8BA-F2D2-5CFE-B1724789FD5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445" r="-2" b="2691"/>
          <a:stretch/>
        </p:blipFill>
        <p:spPr>
          <a:xfrm>
            <a:off x="181234" y="2381113"/>
            <a:ext cx="5828261" cy="3938756"/>
          </a:xfrm>
          <a:prstGeom prst="rect">
            <a:avLst/>
          </a:prstGeom>
        </p:spPr>
      </p:pic>
      <p:pic>
        <p:nvPicPr>
          <p:cNvPr id="6" name="Afbeelding 5">
            <a:extLst>
              <a:ext uri="{FF2B5EF4-FFF2-40B4-BE49-F238E27FC236}">
                <a16:creationId xmlns:a16="http://schemas.microsoft.com/office/drawing/2014/main" id="{30BEA598-2CE0-796B-8A7E-F15097B54B5A}"/>
              </a:ext>
            </a:extLst>
          </p:cNvPr>
          <p:cNvPicPr>
            <a:picLocks noChangeAspect="1"/>
          </p:cNvPicPr>
          <p:nvPr/>
        </p:nvPicPr>
        <p:blipFill>
          <a:blip r:embed="rId4"/>
          <a:stretch>
            <a:fillRect/>
          </a:stretch>
        </p:blipFill>
        <p:spPr>
          <a:xfrm>
            <a:off x="6264251" y="2415829"/>
            <a:ext cx="5669944" cy="4039836"/>
          </a:xfrm>
          <a:prstGeom prst="rect">
            <a:avLst/>
          </a:prstGeom>
        </p:spPr>
      </p:pic>
      <p:sp>
        <p:nvSpPr>
          <p:cNvPr id="12" name="Titel 1">
            <a:extLst>
              <a:ext uri="{FF2B5EF4-FFF2-40B4-BE49-F238E27FC236}">
                <a16:creationId xmlns:a16="http://schemas.microsoft.com/office/drawing/2014/main" id="{5A03B478-B81C-746E-C9C9-CEC663426AA8}"/>
              </a:ext>
            </a:extLst>
          </p:cNvPr>
          <p:cNvSpPr>
            <a:spLocks noGrp="1"/>
          </p:cNvSpPr>
          <p:nvPr>
            <p:ph type="title"/>
          </p:nvPr>
        </p:nvSpPr>
        <p:spPr>
          <a:xfrm>
            <a:off x="181234" y="153094"/>
            <a:ext cx="10515600" cy="1860400"/>
          </a:xfrm>
        </p:spPr>
        <p:txBody>
          <a:bodyPr vert="horz" lIns="91440" tIns="45720" rIns="91440" bIns="45720" rtlCol="0" anchor="ctr">
            <a:normAutofit/>
          </a:bodyPr>
          <a:lstStyle/>
          <a:p>
            <a:r>
              <a:rPr lang="nl-NL" sz="5200" kern="1200">
                <a:solidFill>
                  <a:schemeClr val="tx1"/>
                </a:solidFill>
                <a:latin typeface="+mj-lt"/>
                <a:ea typeface="+mj-ea"/>
                <a:cs typeface="+mj-cs"/>
              </a:rPr>
              <a:t>Locatie: Beatrixlaan</a:t>
            </a:r>
            <a:endParaRPr lang="en-US" sz="5200" kern="1200">
              <a:solidFill>
                <a:schemeClr val="tx1"/>
              </a:solidFill>
              <a:latin typeface="+mj-lt"/>
              <a:ea typeface="+mj-ea"/>
              <a:cs typeface="+mj-cs"/>
            </a:endParaRPr>
          </a:p>
        </p:txBody>
      </p:sp>
    </p:spTree>
    <p:extLst>
      <p:ext uri="{BB962C8B-B14F-4D97-AF65-F5344CB8AC3E}">
        <p14:creationId xmlns:p14="http://schemas.microsoft.com/office/powerpoint/2010/main" val="258683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176a276-00a3-4abf-9757-30a36b042a72" xsi:nil="true"/>
    <lcf76f155ced4ddcb4097134ff3c332f xmlns="4a464310-0159-4a8f-987c-e6ce428db35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451E7B47829048B4018EDFF89BA710" ma:contentTypeVersion="13" ma:contentTypeDescription="Een nieuw document maken." ma:contentTypeScope="" ma:versionID="6921ad79453131088a84d8009e0027ef">
  <xsd:schema xmlns:xsd="http://www.w3.org/2001/XMLSchema" xmlns:xs="http://www.w3.org/2001/XMLSchema" xmlns:p="http://schemas.microsoft.com/office/2006/metadata/properties" xmlns:ns2="4a464310-0159-4a8f-987c-e6ce428db357" xmlns:ns3="c176a276-00a3-4abf-9757-30a36b042a72" targetNamespace="http://schemas.microsoft.com/office/2006/metadata/properties" ma:root="true" ma:fieldsID="9db3b2691e9a756cc7ebcef79bb9a92e" ns2:_="" ns3:_="">
    <xsd:import namespace="4a464310-0159-4a8f-987c-e6ce428db357"/>
    <xsd:import namespace="c176a276-00a3-4abf-9757-30a36b042a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464310-0159-4a8f-987c-e6ce428db3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735b0e9-b196-447f-acc4-ea67084e6ac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176a276-00a3-4abf-9757-30a36b042a7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47510f-dcd8-4847-819d-3ecf42aa0002}" ma:internalName="TaxCatchAll" ma:showField="CatchAllData" ma:web="c176a276-00a3-4abf-9757-30a36b042a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4FB6CB-D2A9-4382-B77A-4CE8FE8FDE2F}">
  <ds:schemaRefs>
    <ds:schemaRef ds:uri="http://schemas.microsoft.com/sharepoint/v3/contenttype/forms"/>
  </ds:schemaRefs>
</ds:datastoreItem>
</file>

<file path=customXml/itemProps2.xml><?xml version="1.0" encoding="utf-8"?>
<ds:datastoreItem xmlns:ds="http://schemas.openxmlformats.org/officeDocument/2006/customXml" ds:itemID="{6590588B-7665-4AB4-B230-DE09B957A864}">
  <ds:schemaRefs>
    <ds:schemaRef ds:uri="http://schemas.microsoft.com/office/2006/metadata/properties"/>
    <ds:schemaRef ds:uri="4a464310-0159-4a8f-987c-e6ce428db357"/>
    <ds:schemaRef ds:uri="http://schemas.microsoft.com/office/infopath/2007/PartnerControls"/>
    <ds:schemaRef ds:uri="http://purl.org/dc/terms/"/>
    <ds:schemaRef ds:uri="http://schemas.microsoft.com/office/2006/documentManagement/types"/>
    <ds:schemaRef ds:uri="http://purl.org/dc/dcmitype/"/>
    <ds:schemaRef ds:uri="http://purl.org/dc/elements/1.1/"/>
    <ds:schemaRef ds:uri="http://schemas.openxmlformats.org/package/2006/metadata/core-properties"/>
    <ds:schemaRef ds:uri="c176a276-00a3-4abf-9757-30a36b042a72"/>
    <ds:schemaRef ds:uri="http://www.w3.org/XML/1998/namespace"/>
  </ds:schemaRefs>
</ds:datastoreItem>
</file>

<file path=customXml/itemProps3.xml><?xml version="1.0" encoding="utf-8"?>
<ds:datastoreItem xmlns:ds="http://schemas.openxmlformats.org/officeDocument/2006/customXml" ds:itemID="{1A907705-A888-4CBC-A8C8-5BCE1A541F80}">
  <ds:schemaRefs>
    <ds:schemaRef ds:uri="4a464310-0159-4a8f-987c-e6ce428db357"/>
    <ds:schemaRef ds:uri="c176a276-00a3-4abf-9757-30a36b042a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728</Words>
  <Application>Microsoft Office PowerPoint</Application>
  <PresentationFormat>Breedbeeld</PresentationFormat>
  <Paragraphs>142</Paragraphs>
  <Slides>18</Slides>
  <Notes>13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18</vt:i4>
      </vt:variant>
    </vt:vector>
  </HeadingPairs>
  <TitlesOfParts>
    <vt:vector size="24" baseType="lpstr">
      <vt:lpstr>Aptos</vt:lpstr>
      <vt:lpstr>Aptos Display</vt:lpstr>
      <vt:lpstr>Arial</vt:lpstr>
      <vt:lpstr>Calibri</vt:lpstr>
      <vt:lpstr>Google Sans</vt:lpstr>
      <vt:lpstr>Kantoorthema</vt:lpstr>
      <vt:lpstr>Woningopgave Texel Een stap vooruit.</vt:lpstr>
      <vt:lpstr>Inhoudsopgave</vt:lpstr>
      <vt:lpstr>Probleemverkenning</vt:lpstr>
      <vt:lpstr>Wat vinden Texelaars?</vt:lpstr>
      <vt:lpstr>We spraken met verschillende doelgroepen:</vt:lpstr>
      <vt:lpstr>PowerPoint-presentatie</vt:lpstr>
      <vt:lpstr>PowerPoint-presentatie</vt:lpstr>
      <vt:lpstr>PowerPoint-presentatie</vt:lpstr>
      <vt:lpstr>Locatie: Beatrixlaan</vt:lpstr>
      <vt:lpstr>Locatie: Waalderstraat</vt:lpstr>
      <vt:lpstr>Ontwerpprincipes </vt:lpstr>
      <vt:lpstr>Concept ontwerpen</vt:lpstr>
      <vt:lpstr>Het beste concept ontwerp</vt:lpstr>
      <vt:lpstr>Het beste concept ontwerp</vt:lpstr>
      <vt:lpstr>Levensloopbestendig Hofje</vt:lpstr>
      <vt:lpstr>PowerPoint-presentatie</vt:lpstr>
      <vt:lpstr>Juttersactie</vt:lpstr>
      <vt:lpstr>Call to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Lex Kerssens</dc:creator>
  <cp:lastModifiedBy>Alinda Wiering</cp:lastModifiedBy>
  <cp:revision>2</cp:revision>
  <dcterms:created xsi:type="dcterms:W3CDTF">2025-01-06T13:51:13Z</dcterms:created>
  <dcterms:modified xsi:type="dcterms:W3CDTF">2025-01-16T14:58:00Z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0x0101009A451E7B47829048B4018EDFF89BA710</vt:lpwstr>
  </property>
  <property fmtid="{D5CDD505-2E9C-101B-9397-08002B2CF9AE}" pid="3" name="MediaServiceImageTags">
    <vt:lpwstr/>
  </property>
</Properties>
</file>