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9" r:id="rId5"/>
    <p:sldId id="271" r:id="rId6"/>
    <p:sldId id="260" r:id="rId7"/>
    <p:sldId id="257" r:id="rId8"/>
    <p:sldId id="268" r:id="rId9"/>
    <p:sldId id="258" r:id="rId10"/>
    <p:sldId id="278" r:id="rId11"/>
    <p:sldId id="279" r:id="rId12"/>
    <p:sldId id="265" r:id="rId13"/>
    <p:sldId id="262" r:id="rId14"/>
    <p:sldId id="263" r:id="rId15"/>
    <p:sldId id="275" r:id="rId16"/>
    <p:sldId id="259" r:id="rId17"/>
    <p:sldId id="281" r:id="rId18"/>
    <p:sldId id="272" r:id="rId19"/>
    <p:sldId id="273" r:id="rId20"/>
    <p:sldId id="274" r:id="rId21"/>
    <p:sldId id="264"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7"/>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4D94F-10D8-4C2B-8B77-CF4BCA1C39CC}" v="800" dt="2025-01-14T14:13:41.343"/>
    <p1510:client id="{6EA6EC19-970B-4C00-91C4-13F1E70A22CE}" v="859" dt="2025-01-14T15:37:53.287"/>
    <p1510:client id="{C49B9D86-561E-4D0A-A3D1-57338100B642}" v="1" dt="2025-01-16T11:27:48.664"/>
    <p1510:client id="{F5BECA9D-C751-4173-B09E-32E1FFB06A27}" v="3562" dt="2025-01-14T13:51:56.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F0ABE1-2A34-4F4E-9E6F-7CAA41663DB2}"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F24A0B4-45A2-465D-BF90-C7BE8E0027C9}">
      <dgm:prSet/>
      <dgm:spPr/>
      <dgm:t>
        <a:bodyPr/>
        <a:lstStyle/>
        <a:p>
          <a:pPr>
            <a:lnSpc>
              <a:spcPct val="100000"/>
            </a:lnSpc>
            <a:defRPr cap="all"/>
          </a:pPr>
          <a:r>
            <a:rPr lang="nl-NL"/>
            <a:t>PROBLEEMVERKENNING</a:t>
          </a:r>
          <a:endParaRPr lang="en-US"/>
        </a:p>
      </dgm:t>
    </dgm:pt>
    <dgm:pt modelId="{AB6A03F0-EF24-429F-8149-D9E041FE859F}" type="parTrans" cxnId="{58AD8DE6-D3EB-4ADB-9DC1-F1C216B5A0BB}">
      <dgm:prSet/>
      <dgm:spPr/>
      <dgm:t>
        <a:bodyPr/>
        <a:lstStyle/>
        <a:p>
          <a:endParaRPr lang="en-US"/>
        </a:p>
      </dgm:t>
    </dgm:pt>
    <dgm:pt modelId="{9CA16366-99A8-4B5E-A40D-F2C4E7A19428}" type="sibTrans" cxnId="{58AD8DE6-D3EB-4ADB-9DC1-F1C216B5A0BB}">
      <dgm:prSet/>
      <dgm:spPr/>
      <dgm:t>
        <a:bodyPr/>
        <a:lstStyle/>
        <a:p>
          <a:endParaRPr lang="en-US"/>
        </a:p>
      </dgm:t>
    </dgm:pt>
    <dgm:pt modelId="{E65DB753-BEDB-4FA6-858F-A9D728222815}">
      <dgm:prSet/>
      <dgm:spPr/>
      <dgm:t>
        <a:bodyPr/>
        <a:lstStyle/>
        <a:p>
          <a:pPr>
            <a:lnSpc>
              <a:spcPct val="100000"/>
            </a:lnSpc>
            <a:defRPr cap="all"/>
          </a:pPr>
          <a:r>
            <a:rPr lang="nl-NL"/>
            <a:t>Data vanuit stakeholders</a:t>
          </a:r>
          <a:endParaRPr lang="en-US"/>
        </a:p>
      </dgm:t>
    </dgm:pt>
    <dgm:pt modelId="{A8939F5A-3C1D-49BB-B055-CF90DE537430}" type="parTrans" cxnId="{FA83DF44-66A3-460F-B2B9-4CD3B9EDA4F9}">
      <dgm:prSet/>
      <dgm:spPr/>
      <dgm:t>
        <a:bodyPr/>
        <a:lstStyle/>
        <a:p>
          <a:endParaRPr lang="en-US"/>
        </a:p>
      </dgm:t>
    </dgm:pt>
    <dgm:pt modelId="{B9D95D38-1FB2-4B21-95F1-2F6144094549}" type="sibTrans" cxnId="{FA83DF44-66A3-460F-B2B9-4CD3B9EDA4F9}">
      <dgm:prSet/>
      <dgm:spPr/>
      <dgm:t>
        <a:bodyPr/>
        <a:lstStyle/>
        <a:p>
          <a:endParaRPr lang="en-US"/>
        </a:p>
      </dgm:t>
    </dgm:pt>
    <dgm:pt modelId="{F3B79000-FB81-45BE-BEE9-33F7B79A8F12}">
      <dgm:prSet/>
      <dgm:spPr/>
      <dgm:t>
        <a:bodyPr/>
        <a:lstStyle/>
        <a:p>
          <a:pPr>
            <a:lnSpc>
              <a:spcPct val="100000"/>
            </a:lnSpc>
            <a:defRPr cap="all"/>
          </a:pPr>
          <a:r>
            <a:rPr lang="nl-NL"/>
            <a:t>Locatie analyse</a:t>
          </a:r>
          <a:endParaRPr lang="en-US"/>
        </a:p>
      </dgm:t>
    </dgm:pt>
    <dgm:pt modelId="{F4E51B2B-4169-493E-856E-A4CD59409639}" type="parTrans" cxnId="{5CA1346E-0613-45FE-B1F6-AB9BECE0B006}">
      <dgm:prSet/>
      <dgm:spPr/>
      <dgm:t>
        <a:bodyPr/>
        <a:lstStyle/>
        <a:p>
          <a:endParaRPr lang="en-US"/>
        </a:p>
      </dgm:t>
    </dgm:pt>
    <dgm:pt modelId="{2F7460A3-4436-4905-ABFD-AEDD1FA18E11}" type="sibTrans" cxnId="{5CA1346E-0613-45FE-B1F6-AB9BECE0B006}">
      <dgm:prSet/>
      <dgm:spPr/>
      <dgm:t>
        <a:bodyPr/>
        <a:lstStyle/>
        <a:p>
          <a:endParaRPr lang="en-US"/>
        </a:p>
      </dgm:t>
    </dgm:pt>
    <dgm:pt modelId="{55F7198B-190A-4494-98FA-3E206F291CB2}">
      <dgm:prSet/>
      <dgm:spPr/>
      <dgm:t>
        <a:bodyPr/>
        <a:lstStyle/>
        <a:p>
          <a:pPr>
            <a:lnSpc>
              <a:spcPct val="100000"/>
            </a:lnSpc>
            <a:defRPr cap="all"/>
          </a:pPr>
          <a:r>
            <a:rPr lang="nl-NL"/>
            <a:t>Woonconcepten en ontwerpen</a:t>
          </a:r>
          <a:endParaRPr lang="en-US"/>
        </a:p>
      </dgm:t>
    </dgm:pt>
    <dgm:pt modelId="{23688143-0DC3-4431-AE17-98E932E9E200}" type="parTrans" cxnId="{6CCE7133-1B4F-49FF-864D-D453A8E8EF42}">
      <dgm:prSet/>
      <dgm:spPr/>
      <dgm:t>
        <a:bodyPr/>
        <a:lstStyle/>
        <a:p>
          <a:endParaRPr lang="en-US"/>
        </a:p>
      </dgm:t>
    </dgm:pt>
    <dgm:pt modelId="{9D6EFF1A-F0BB-449B-9CF7-20F217096E42}" type="sibTrans" cxnId="{6CCE7133-1B4F-49FF-864D-D453A8E8EF42}">
      <dgm:prSet/>
      <dgm:spPr/>
      <dgm:t>
        <a:bodyPr/>
        <a:lstStyle/>
        <a:p>
          <a:endParaRPr lang="en-US"/>
        </a:p>
      </dgm:t>
    </dgm:pt>
    <dgm:pt modelId="{4DB686EB-411F-4B9C-AEE9-64B29D2619FF}" type="pres">
      <dgm:prSet presAssocID="{5AF0ABE1-2A34-4F4E-9E6F-7CAA41663DB2}" presName="root" presStyleCnt="0">
        <dgm:presLayoutVars>
          <dgm:dir/>
          <dgm:resizeHandles val="exact"/>
        </dgm:presLayoutVars>
      </dgm:prSet>
      <dgm:spPr/>
    </dgm:pt>
    <dgm:pt modelId="{387A0D02-5BB9-4456-BC47-746CE7A08D63}" type="pres">
      <dgm:prSet presAssocID="{3F24A0B4-45A2-465D-BF90-C7BE8E0027C9}" presName="compNode" presStyleCnt="0"/>
      <dgm:spPr/>
    </dgm:pt>
    <dgm:pt modelId="{CC3374B9-E4FC-4924-B946-012379070C81}" type="pres">
      <dgm:prSet presAssocID="{3F24A0B4-45A2-465D-BF90-C7BE8E0027C9}" presName="iconBgRect" presStyleLbl="bgShp" presStyleIdx="0" presStyleCnt="4"/>
      <dgm:spPr>
        <a:prstGeom prst="round2DiagRect">
          <a:avLst>
            <a:gd name="adj1" fmla="val 29727"/>
            <a:gd name="adj2" fmla="val 0"/>
          </a:avLst>
        </a:prstGeom>
      </dgm:spPr>
    </dgm:pt>
    <dgm:pt modelId="{1E7E6DA3-92B0-4400-829F-43747C0AD8A5}" type="pres">
      <dgm:prSet presAssocID="{3F24A0B4-45A2-465D-BF90-C7BE8E0027C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A01B62F6-5E45-411A-AF1C-C9506935B12B}" type="pres">
      <dgm:prSet presAssocID="{3F24A0B4-45A2-465D-BF90-C7BE8E0027C9}" presName="spaceRect" presStyleCnt="0"/>
      <dgm:spPr/>
    </dgm:pt>
    <dgm:pt modelId="{9F066D45-2994-4C65-8E28-B5B8313D9D9C}" type="pres">
      <dgm:prSet presAssocID="{3F24A0B4-45A2-465D-BF90-C7BE8E0027C9}" presName="textRect" presStyleLbl="revTx" presStyleIdx="0" presStyleCnt="4">
        <dgm:presLayoutVars>
          <dgm:chMax val="1"/>
          <dgm:chPref val="1"/>
        </dgm:presLayoutVars>
      </dgm:prSet>
      <dgm:spPr/>
    </dgm:pt>
    <dgm:pt modelId="{7E0C6991-E610-415C-8DDF-42E59CE65B79}" type="pres">
      <dgm:prSet presAssocID="{9CA16366-99A8-4B5E-A40D-F2C4E7A19428}" presName="sibTrans" presStyleCnt="0"/>
      <dgm:spPr/>
    </dgm:pt>
    <dgm:pt modelId="{CD4207B7-3F12-4CA1-AB5E-B60ABA961C15}" type="pres">
      <dgm:prSet presAssocID="{E65DB753-BEDB-4FA6-858F-A9D728222815}" presName="compNode" presStyleCnt="0"/>
      <dgm:spPr/>
    </dgm:pt>
    <dgm:pt modelId="{FCB94D4B-BF1D-44D5-A55E-FB08CEAA7631}" type="pres">
      <dgm:prSet presAssocID="{E65DB753-BEDB-4FA6-858F-A9D728222815}" presName="iconBgRect" presStyleLbl="bgShp" presStyleIdx="1" presStyleCnt="4"/>
      <dgm:spPr>
        <a:prstGeom prst="round2DiagRect">
          <a:avLst>
            <a:gd name="adj1" fmla="val 29727"/>
            <a:gd name="adj2" fmla="val 0"/>
          </a:avLst>
        </a:prstGeom>
      </dgm:spPr>
    </dgm:pt>
    <dgm:pt modelId="{88AA5BC2-2428-4513-8A9C-59E59BBCA2E8}" type="pres">
      <dgm:prSet presAssocID="{E65DB753-BEDB-4FA6-858F-A9D72822281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175E1A5A-7950-41C7-AAA7-7975D0D51997}" type="pres">
      <dgm:prSet presAssocID="{E65DB753-BEDB-4FA6-858F-A9D728222815}" presName="spaceRect" presStyleCnt="0"/>
      <dgm:spPr/>
    </dgm:pt>
    <dgm:pt modelId="{7EBFA51C-9E2A-418E-AB09-07831C624C77}" type="pres">
      <dgm:prSet presAssocID="{E65DB753-BEDB-4FA6-858F-A9D728222815}" presName="textRect" presStyleLbl="revTx" presStyleIdx="1" presStyleCnt="4">
        <dgm:presLayoutVars>
          <dgm:chMax val="1"/>
          <dgm:chPref val="1"/>
        </dgm:presLayoutVars>
      </dgm:prSet>
      <dgm:spPr/>
    </dgm:pt>
    <dgm:pt modelId="{8897F70A-95F3-47D4-AA04-D4872AB5AC27}" type="pres">
      <dgm:prSet presAssocID="{B9D95D38-1FB2-4B21-95F1-2F6144094549}" presName="sibTrans" presStyleCnt="0"/>
      <dgm:spPr/>
    </dgm:pt>
    <dgm:pt modelId="{2FFF98CD-D1E8-4976-9070-60D0A3948DBB}" type="pres">
      <dgm:prSet presAssocID="{F3B79000-FB81-45BE-BEE9-33F7B79A8F12}" presName="compNode" presStyleCnt="0"/>
      <dgm:spPr/>
    </dgm:pt>
    <dgm:pt modelId="{3F29D2F9-F4CA-488E-9A99-1892384B3942}" type="pres">
      <dgm:prSet presAssocID="{F3B79000-FB81-45BE-BEE9-33F7B79A8F12}" presName="iconBgRect" presStyleLbl="bgShp" presStyleIdx="2" presStyleCnt="4"/>
      <dgm:spPr>
        <a:prstGeom prst="round2DiagRect">
          <a:avLst>
            <a:gd name="adj1" fmla="val 29727"/>
            <a:gd name="adj2" fmla="val 0"/>
          </a:avLst>
        </a:prstGeom>
      </dgm:spPr>
    </dgm:pt>
    <dgm:pt modelId="{DAEE8CF3-4035-4897-9A31-CA86D44AEFEC}" type="pres">
      <dgm:prSet presAssocID="{F3B79000-FB81-45BE-BEE9-33F7B79A8F1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ing"/>
        </a:ext>
      </dgm:extLst>
    </dgm:pt>
    <dgm:pt modelId="{BA3C8B60-0EB0-4B03-9B38-B5D133D756C2}" type="pres">
      <dgm:prSet presAssocID="{F3B79000-FB81-45BE-BEE9-33F7B79A8F12}" presName="spaceRect" presStyleCnt="0"/>
      <dgm:spPr/>
    </dgm:pt>
    <dgm:pt modelId="{D2DC81C7-BDDB-425A-8B08-658EA523E1AB}" type="pres">
      <dgm:prSet presAssocID="{F3B79000-FB81-45BE-BEE9-33F7B79A8F12}" presName="textRect" presStyleLbl="revTx" presStyleIdx="2" presStyleCnt="4">
        <dgm:presLayoutVars>
          <dgm:chMax val="1"/>
          <dgm:chPref val="1"/>
        </dgm:presLayoutVars>
      </dgm:prSet>
      <dgm:spPr/>
    </dgm:pt>
    <dgm:pt modelId="{B7EA2B0D-8543-411E-BEC9-4DC212D67F6E}" type="pres">
      <dgm:prSet presAssocID="{2F7460A3-4436-4905-ABFD-AEDD1FA18E11}" presName="sibTrans" presStyleCnt="0"/>
      <dgm:spPr/>
    </dgm:pt>
    <dgm:pt modelId="{45A0962A-8739-4CA8-BFDB-71536CA22F97}" type="pres">
      <dgm:prSet presAssocID="{55F7198B-190A-4494-98FA-3E206F291CB2}" presName="compNode" presStyleCnt="0"/>
      <dgm:spPr/>
    </dgm:pt>
    <dgm:pt modelId="{62D19D15-445C-44BA-A3DC-B9ED878B0D0E}" type="pres">
      <dgm:prSet presAssocID="{55F7198B-190A-4494-98FA-3E206F291CB2}" presName="iconBgRect" presStyleLbl="bgShp" presStyleIdx="3" presStyleCnt="4"/>
      <dgm:spPr>
        <a:prstGeom prst="round2DiagRect">
          <a:avLst>
            <a:gd name="adj1" fmla="val 29727"/>
            <a:gd name="adj2" fmla="val 0"/>
          </a:avLst>
        </a:prstGeom>
      </dgm:spPr>
    </dgm:pt>
    <dgm:pt modelId="{472AF755-6615-451B-B210-318E82D8E45F}" type="pres">
      <dgm:prSet presAssocID="{55F7198B-190A-4494-98FA-3E206F291CB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inkje"/>
        </a:ext>
      </dgm:extLst>
    </dgm:pt>
    <dgm:pt modelId="{3CC4307C-D3CB-475B-8369-28D58CEF387D}" type="pres">
      <dgm:prSet presAssocID="{55F7198B-190A-4494-98FA-3E206F291CB2}" presName="spaceRect" presStyleCnt="0"/>
      <dgm:spPr/>
    </dgm:pt>
    <dgm:pt modelId="{70E95B28-7926-4D1E-9D68-458F18D2C752}" type="pres">
      <dgm:prSet presAssocID="{55F7198B-190A-4494-98FA-3E206F291CB2}" presName="textRect" presStyleLbl="revTx" presStyleIdx="3" presStyleCnt="4">
        <dgm:presLayoutVars>
          <dgm:chMax val="1"/>
          <dgm:chPref val="1"/>
        </dgm:presLayoutVars>
      </dgm:prSet>
      <dgm:spPr/>
    </dgm:pt>
  </dgm:ptLst>
  <dgm:cxnLst>
    <dgm:cxn modelId="{F4717F00-1967-4321-AC4F-2DE78DCBDDFD}" type="presOf" srcId="{55F7198B-190A-4494-98FA-3E206F291CB2}" destId="{70E95B28-7926-4D1E-9D68-458F18D2C752}" srcOrd="0" destOrd="0" presId="urn:microsoft.com/office/officeart/2018/5/layout/IconLeafLabelList"/>
    <dgm:cxn modelId="{8820B813-EE4E-4BBB-92A8-19178BE76B91}" type="presOf" srcId="{5AF0ABE1-2A34-4F4E-9E6F-7CAA41663DB2}" destId="{4DB686EB-411F-4B9C-AEE9-64B29D2619FF}" srcOrd="0" destOrd="0" presId="urn:microsoft.com/office/officeart/2018/5/layout/IconLeafLabelList"/>
    <dgm:cxn modelId="{6CCE7133-1B4F-49FF-864D-D453A8E8EF42}" srcId="{5AF0ABE1-2A34-4F4E-9E6F-7CAA41663DB2}" destId="{55F7198B-190A-4494-98FA-3E206F291CB2}" srcOrd="3" destOrd="0" parTransId="{23688143-0DC3-4431-AE17-98E932E9E200}" sibTransId="{9D6EFF1A-F0BB-449B-9CF7-20F217096E42}"/>
    <dgm:cxn modelId="{FA83DF44-66A3-460F-B2B9-4CD3B9EDA4F9}" srcId="{5AF0ABE1-2A34-4F4E-9E6F-7CAA41663DB2}" destId="{E65DB753-BEDB-4FA6-858F-A9D728222815}" srcOrd="1" destOrd="0" parTransId="{A8939F5A-3C1D-49BB-B055-CF90DE537430}" sibTransId="{B9D95D38-1FB2-4B21-95F1-2F6144094549}"/>
    <dgm:cxn modelId="{5CA1346E-0613-45FE-B1F6-AB9BECE0B006}" srcId="{5AF0ABE1-2A34-4F4E-9E6F-7CAA41663DB2}" destId="{F3B79000-FB81-45BE-BEE9-33F7B79A8F12}" srcOrd="2" destOrd="0" parTransId="{F4E51B2B-4169-493E-856E-A4CD59409639}" sibTransId="{2F7460A3-4436-4905-ABFD-AEDD1FA18E11}"/>
    <dgm:cxn modelId="{F7117E70-2ACB-4193-8D99-A773E5336EF1}" type="presOf" srcId="{3F24A0B4-45A2-465D-BF90-C7BE8E0027C9}" destId="{9F066D45-2994-4C65-8E28-B5B8313D9D9C}" srcOrd="0" destOrd="0" presId="urn:microsoft.com/office/officeart/2018/5/layout/IconLeafLabelList"/>
    <dgm:cxn modelId="{EEA6D4C9-91C2-49EF-AD2E-43E0F47EFC54}" type="presOf" srcId="{E65DB753-BEDB-4FA6-858F-A9D728222815}" destId="{7EBFA51C-9E2A-418E-AB09-07831C624C77}" srcOrd="0" destOrd="0" presId="urn:microsoft.com/office/officeart/2018/5/layout/IconLeafLabelList"/>
    <dgm:cxn modelId="{58AD8DE6-D3EB-4ADB-9DC1-F1C216B5A0BB}" srcId="{5AF0ABE1-2A34-4F4E-9E6F-7CAA41663DB2}" destId="{3F24A0B4-45A2-465D-BF90-C7BE8E0027C9}" srcOrd="0" destOrd="0" parTransId="{AB6A03F0-EF24-429F-8149-D9E041FE859F}" sibTransId="{9CA16366-99A8-4B5E-A40D-F2C4E7A19428}"/>
    <dgm:cxn modelId="{2C7A6CF1-0730-4F8E-9250-91B974BB9033}" type="presOf" srcId="{F3B79000-FB81-45BE-BEE9-33F7B79A8F12}" destId="{D2DC81C7-BDDB-425A-8B08-658EA523E1AB}" srcOrd="0" destOrd="0" presId="urn:microsoft.com/office/officeart/2018/5/layout/IconLeafLabelList"/>
    <dgm:cxn modelId="{6F864D82-A844-4AF8-BA2E-E54373FEF497}" type="presParOf" srcId="{4DB686EB-411F-4B9C-AEE9-64B29D2619FF}" destId="{387A0D02-5BB9-4456-BC47-746CE7A08D63}" srcOrd="0" destOrd="0" presId="urn:microsoft.com/office/officeart/2018/5/layout/IconLeafLabelList"/>
    <dgm:cxn modelId="{953332C8-8060-4613-B09A-1974C253C86F}" type="presParOf" srcId="{387A0D02-5BB9-4456-BC47-746CE7A08D63}" destId="{CC3374B9-E4FC-4924-B946-012379070C81}" srcOrd="0" destOrd="0" presId="urn:microsoft.com/office/officeart/2018/5/layout/IconLeafLabelList"/>
    <dgm:cxn modelId="{22D6DC7B-6D73-41EA-A3FD-401F500EBEA7}" type="presParOf" srcId="{387A0D02-5BB9-4456-BC47-746CE7A08D63}" destId="{1E7E6DA3-92B0-4400-829F-43747C0AD8A5}" srcOrd="1" destOrd="0" presId="urn:microsoft.com/office/officeart/2018/5/layout/IconLeafLabelList"/>
    <dgm:cxn modelId="{8A1996E6-E6EE-4B2B-97C9-8C468C38CC1B}" type="presParOf" srcId="{387A0D02-5BB9-4456-BC47-746CE7A08D63}" destId="{A01B62F6-5E45-411A-AF1C-C9506935B12B}" srcOrd="2" destOrd="0" presId="urn:microsoft.com/office/officeart/2018/5/layout/IconLeafLabelList"/>
    <dgm:cxn modelId="{2FA6BF62-D2A8-4924-9845-13B23542C0A8}" type="presParOf" srcId="{387A0D02-5BB9-4456-BC47-746CE7A08D63}" destId="{9F066D45-2994-4C65-8E28-B5B8313D9D9C}" srcOrd="3" destOrd="0" presId="urn:microsoft.com/office/officeart/2018/5/layout/IconLeafLabelList"/>
    <dgm:cxn modelId="{09B01238-5731-4D3D-93F5-B341E6806019}" type="presParOf" srcId="{4DB686EB-411F-4B9C-AEE9-64B29D2619FF}" destId="{7E0C6991-E610-415C-8DDF-42E59CE65B79}" srcOrd="1" destOrd="0" presId="urn:microsoft.com/office/officeart/2018/5/layout/IconLeafLabelList"/>
    <dgm:cxn modelId="{6EE2CCA9-3243-471D-8B05-EF2BD3D4D57A}" type="presParOf" srcId="{4DB686EB-411F-4B9C-AEE9-64B29D2619FF}" destId="{CD4207B7-3F12-4CA1-AB5E-B60ABA961C15}" srcOrd="2" destOrd="0" presId="urn:microsoft.com/office/officeart/2018/5/layout/IconLeafLabelList"/>
    <dgm:cxn modelId="{3BCCBD6B-4AFF-484F-95F8-B55403A02A90}" type="presParOf" srcId="{CD4207B7-3F12-4CA1-AB5E-B60ABA961C15}" destId="{FCB94D4B-BF1D-44D5-A55E-FB08CEAA7631}" srcOrd="0" destOrd="0" presId="urn:microsoft.com/office/officeart/2018/5/layout/IconLeafLabelList"/>
    <dgm:cxn modelId="{827D8CD0-32AE-4EB1-BF8D-035862D7B904}" type="presParOf" srcId="{CD4207B7-3F12-4CA1-AB5E-B60ABA961C15}" destId="{88AA5BC2-2428-4513-8A9C-59E59BBCA2E8}" srcOrd="1" destOrd="0" presId="urn:microsoft.com/office/officeart/2018/5/layout/IconLeafLabelList"/>
    <dgm:cxn modelId="{AC3A94A9-7D2E-4E70-9A44-02D6B9BF9F7F}" type="presParOf" srcId="{CD4207B7-3F12-4CA1-AB5E-B60ABA961C15}" destId="{175E1A5A-7950-41C7-AAA7-7975D0D51997}" srcOrd="2" destOrd="0" presId="urn:microsoft.com/office/officeart/2018/5/layout/IconLeafLabelList"/>
    <dgm:cxn modelId="{371629E6-B444-4271-A0D6-2C2A0AE78D24}" type="presParOf" srcId="{CD4207B7-3F12-4CA1-AB5E-B60ABA961C15}" destId="{7EBFA51C-9E2A-418E-AB09-07831C624C77}" srcOrd="3" destOrd="0" presId="urn:microsoft.com/office/officeart/2018/5/layout/IconLeafLabelList"/>
    <dgm:cxn modelId="{43D1FB39-8BBE-42F1-BA2A-FA5C2434A080}" type="presParOf" srcId="{4DB686EB-411F-4B9C-AEE9-64B29D2619FF}" destId="{8897F70A-95F3-47D4-AA04-D4872AB5AC27}" srcOrd="3" destOrd="0" presId="urn:microsoft.com/office/officeart/2018/5/layout/IconLeafLabelList"/>
    <dgm:cxn modelId="{AFAAFF6C-C731-4414-ABBC-85FE3171D267}" type="presParOf" srcId="{4DB686EB-411F-4B9C-AEE9-64B29D2619FF}" destId="{2FFF98CD-D1E8-4976-9070-60D0A3948DBB}" srcOrd="4" destOrd="0" presId="urn:microsoft.com/office/officeart/2018/5/layout/IconLeafLabelList"/>
    <dgm:cxn modelId="{752B655F-6774-49D0-A683-B7B70458F524}" type="presParOf" srcId="{2FFF98CD-D1E8-4976-9070-60D0A3948DBB}" destId="{3F29D2F9-F4CA-488E-9A99-1892384B3942}" srcOrd="0" destOrd="0" presId="urn:microsoft.com/office/officeart/2018/5/layout/IconLeafLabelList"/>
    <dgm:cxn modelId="{4EB2D825-6F88-4914-8B9E-B7D8DA5B4054}" type="presParOf" srcId="{2FFF98CD-D1E8-4976-9070-60D0A3948DBB}" destId="{DAEE8CF3-4035-4897-9A31-CA86D44AEFEC}" srcOrd="1" destOrd="0" presId="urn:microsoft.com/office/officeart/2018/5/layout/IconLeafLabelList"/>
    <dgm:cxn modelId="{400D44C9-E8B1-46D8-A944-1C2B7DFDC01A}" type="presParOf" srcId="{2FFF98CD-D1E8-4976-9070-60D0A3948DBB}" destId="{BA3C8B60-0EB0-4B03-9B38-B5D133D756C2}" srcOrd="2" destOrd="0" presId="urn:microsoft.com/office/officeart/2018/5/layout/IconLeafLabelList"/>
    <dgm:cxn modelId="{AD012782-B63A-40F4-9F81-3A99FB9572B0}" type="presParOf" srcId="{2FFF98CD-D1E8-4976-9070-60D0A3948DBB}" destId="{D2DC81C7-BDDB-425A-8B08-658EA523E1AB}" srcOrd="3" destOrd="0" presId="urn:microsoft.com/office/officeart/2018/5/layout/IconLeafLabelList"/>
    <dgm:cxn modelId="{D1480F1D-92E7-46D9-8205-693C8E196A66}" type="presParOf" srcId="{4DB686EB-411F-4B9C-AEE9-64B29D2619FF}" destId="{B7EA2B0D-8543-411E-BEC9-4DC212D67F6E}" srcOrd="5" destOrd="0" presId="urn:microsoft.com/office/officeart/2018/5/layout/IconLeafLabelList"/>
    <dgm:cxn modelId="{A8685E93-9ED7-41A9-8BFC-5BC6A63EBFD6}" type="presParOf" srcId="{4DB686EB-411F-4B9C-AEE9-64B29D2619FF}" destId="{45A0962A-8739-4CA8-BFDB-71536CA22F97}" srcOrd="6" destOrd="0" presId="urn:microsoft.com/office/officeart/2018/5/layout/IconLeafLabelList"/>
    <dgm:cxn modelId="{FA1146D2-038D-46A4-8A5B-D6FD34ED1546}" type="presParOf" srcId="{45A0962A-8739-4CA8-BFDB-71536CA22F97}" destId="{62D19D15-445C-44BA-A3DC-B9ED878B0D0E}" srcOrd="0" destOrd="0" presId="urn:microsoft.com/office/officeart/2018/5/layout/IconLeafLabelList"/>
    <dgm:cxn modelId="{28A4D1BF-7C59-45A7-9DCE-D1822FCC02A7}" type="presParOf" srcId="{45A0962A-8739-4CA8-BFDB-71536CA22F97}" destId="{472AF755-6615-451B-B210-318E82D8E45F}" srcOrd="1" destOrd="0" presId="urn:microsoft.com/office/officeart/2018/5/layout/IconLeafLabelList"/>
    <dgm:cxn modelId="{811C7DCB-B74C-4072-8554-6DDACC107A67}" type="presParOf" srcId="{45A0962A-8739-4CA8-BFDB-71536CA22F97}" destId="{3CC4307C-D3CB-475B-8369-28D58CEF387D}" srcOrd="2" destOrd="0" presId="urn:microsoft.com/office/officeart/2018/5/layout/IconLeafLabelList"/>
    <dgm:cxn modelId="{FBC10FDB-15E2-46A8-9875-790E1B08D923}" type="presParOf" srcId="{45A0962A-8739-4CA8-BFDB-71536CA22F97}" destId="{70E95B28-7926-4D1E-9D68-458F18D2C752}"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374B9-E4FC-4924-B946-012379070C81}">
      <dsp:nvSpPr>
        <dsp:cNvPr id="0" name=""/>
        <dsp:cNvSpPr/>
      </dsp:nvSpPr>
      <dsp:spPr>
        <a:xfrm>
          <a:off x="973190" y="987326"/>
          <a:ext cx="1264141" cy="126414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7E6DA3-92B0-4400-829F-43747C0AD8A5}">
      <dsp:nvSpPr>
        <dsp:cNvPr id="0" name=""/>
        <dsp:cNvSpPr/>
      </dsp:nvSpPr>
      <dsp:spPr>
        <a:xfrm>
          <a:off x="1242597" y="1256734"/>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066D45-2994-4C65-8E28-B5B8313D9D9C}">
      <dsp:nvSpPr>
        <dsp:cNvPr id="0" name=""/>
        <dsp:cNvSpPr/>
      </dsp:nvSpPr>
      <dsp:spPr>
        <a:xfrm>
          <a:off x="569079"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nl-NL" sz="1500" kern="1200"/>
            <a:t>PROBLEEMVERKENNING</a:t>
          </a:r>
          <a:endParaRPr lang="en-US" sz="1500" kern="1200"/>
        </a:p>
      </dsp:txBody>
      <dsp:txXfrm>
        <a:off x="569079" y="2645217"/>
        <a:ext cx="2072362" cy="720000"/>
      </dsp:txXfrm>
    </dsp:sp>
    <dsp:sp modelId="{FCB94D4B-BF1D-44D5-A55E-FB08CEAA7631}">
      <dsp:nvSpPr>
        <dsp:cNvPr id="0" name=""/>
        <dsp:cNvSpPr/>
      </dsp:nvSpPr>
      <dsp:spPr>
        <a:xfrm>
          <a:off x="3408216" y="987326"/>
          <a:ext cx="1264141" cy="126414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A5BC2-2428-4513-8A9C-59E59BBCA2E8}">
      <dsp:nvSpPr>
        <dsp:cNvPr id="0" name=""/>
        <dsp:cNvSpPr/>
      </dsp:nvSpPr>
      <dsp:spPr>
        <a:xfrm>
          <a:off x="3677623" y="1256734"/>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BFA51C-9E2A-418E-AB09-07831C624C77}">
      <dsp:nvSpPr>
        <dsp:cNvPr id="0" name=""/>
        <dsp:cNvSpPr/>
      </dsp:nvSpPr>
      <dsp:spPr>
        <a:xfrm>
          <a:off x="3004105"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nl-NL" sz="1500" kern="1200"/>
            <a:t>Data vanuit stakeholders</a:t>
          </a:r>
          <a:endParaRPr lang="en-US" sz="1500" kern="1200"/>
        </a:p>
      </dsp:txBody>
      <dsp:txXfrm>
        <a:off x="3004105" y="2645217"/>
        <a:ext cx="2072362" cy="720000"/>
      </dsp:txXfrm>
    </dsp:sp>
    <dsp:sp modelId="{3F29D2F9-F4CA-488E-9A99-1892384B3942}">
      <dsp:nvSpPr>
        <dsp:cNvPr id="0" name=""/>
        <dsp:cNvSpPr/>
      </dsp:nvSpPr>
      <dsp:spPr>
        <a:xfrm>
          <a:off x="5843242" y="987326"/>
          <a:ext cx="1264141" cy="126414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EE8CF3-4035-4897-9A31-CA86D44AEFEC}">
      <dsp:nvSpPr>
        <dsp:cNvPr id="0" name=""/>
        <dsp:cNvSpPr/>
      </dsp:nvSpPr>
      <dsp:spPr>
        <a:xfrm>
          <a:off x="6112649" y="1256734"/>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DC81C7-BDDB-425A-8B08-658EA523E1AB}">
      <dsp:nvSpPr>
        <dsp:cNvPr id="0" name=""/>
        <dsp:cNvSpPr/>
      </dsp:nvSpPr>
      <dsp:spPr>
        <a:xfrm>
          <a:off x="5439131"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nl-NL" sz="1500" kern="1200"/>
            <a:t>Locatie analyse</a:t>
          </a:r>
          <a:endParaRPr lang="en-US" sz="1500" kern="1200"/>
        </a:p>
      </dsp:txBody>
      <dsp:txXfrm>
        <a:off x="5439131" y="2645217"/>
        <a:ext cx="2072362" cy="720000"/>
      </dsp:txXfrm>
    </dsp:sp>
    <dsp:sp modelId="{62D19D15-445C-44BA-A3DC-B9ED878B0D0E}">
      <dsp:nvSpPr>
        <dsp:cNvPr id="0" name=""/>
        <dsp:cNvSpPr/>
      </dsp:nvSpPr>
      <dsp:spPr>
        <a:xfrm>
          <a:off x="8278268" y="987326"/>
          <a:ext cx="1264141" cy="126414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2AF755-6615-451B-B210-318E82D8E45F}">
      <dsp:nvSpPr>
        <dsp:cNvPr id="0" name=""/>
        <dsp:cNvSpPr/>
      </dsp:nvSpPr>
      <dsp:spPr>
        <a:xfrm>
          <a:off x="8547675" y="1256734"/>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E95B28-7926-4D1E-9D68-458F18D2C752}">
      <dsp:nvSpPr>
        <dsp:cNvPr id="0" name=""/>
        <dsp:cNvSpPr/>
      </dsp:nvSpPr>
      <dsp:spPr>
        <a:xfrm>
          <a:off x="7874157"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nl-NL" sz="1500" kern="1200"/>
            <a:t>Woonconcepten en ontwerpen</a:t>
          </a:r>
          <a:endParaRPr lang="en-US" sz="1500" kern="1200"/>
        </a:p>
      </dsp:txBody>
      <dsp:txXfrm>
        <a:off x="7874157" y="2645217"/>
        <a:ext cx="2072362"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154DDC-8C80-4BB3-998E-D90F6F769C3C}" type="datetimeFigureOut">
              <a:rPr lang="nl-NL" smtClean="0"/>
              <a:t>16-1-2025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B1EEA-E824-42F0-8C72-598173A5A709}" type="slidenum">
              <a:rPr lang="nl-NL" smtClean="0"/>
              <a:t>‹nr.›</a:t>
            </a:fld>
            <a:endParaRPr lang="nl-NL"/>
          </a:p>
        </p:txBody>
      </p:sp>
    </p:spTree>
    <p:extLst>
      <p:ext uri="{BB962C8B-B14F-4D97-AF65-F5344CB8AC3E}">
        <p14:creationId xmlns:p14="http://schemas.microsoft.com/office/powerpoint/2010/main" val="2671105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Het probleem: Stagnatie op de woningmarkt</a:t>
            </a:r>
            <a:br>
              <a:rPr lang="nl-NL"/>
            </a:br>
            <a:r>
              <a:rPr lang="nl-NL"/>
              <a:t>Inzicht vanuit de gemeenschap</a:t>
            </a:r>
            <a:br>
              <a:rPr lang="nl-NL"/>
            </a:br>
            <a:r>
              <a:rPr lang="nl-NL"/>
              <a:t>Waar liggen de kansen?</a:t>
            </a:r>
            <a:br>
              <a:rPr lang="nl-NL"/>
            </a:br>
            <a:r>
              <a:rPr lang="nl-NL"/>
              <a:t>Innovatieve woonconcepten voor alle generaties</a:t>
            </a:r>
          </a:p>
        </p:txBody>
      </p:sp>
      <p:sp>
        <p:nvSpPr>
          <p:cNvPr id="4" name="Tijdelijke aanduiding voor dianummer 3"/>
          <p:cNvSpPr>
            <a:spLocks noGrp="1"/>
          </p:cNvSpPr>
          <p:nvPr>
            <p:ph type="sldNum" sz="quarter" idx="5"/>
          </p:nvPr>
        </p:nvSpPr>
        <p:spPr/>
        <p:txBody>
          <a:bodyPr/>
          <a:lstStyle/>
          <a:p>
            <a:fld id="{6BFF107C-497C-46D7-BFD6-423EFAB99F4B}" type="slidenum">
              <a:rPr lang="nl-NL" smtClean="0"/>
              <a:t>2</a:t>
            </a:fld>
            <a:endParaRPr lang="nl-NL"/>
          </a:p>
        </p:txBody>
      </p:sp>
    </p:spTree>
    <p:extLst>
      <p:ext uri="{BB962C8B-B14F-4D97-AF65-F5344CB8AC3E}">
        <p14:creationId xmlns:p14="http://schemas.microsoft.com/office/powerpoint/2010/main" val="3893331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9FB1EEA-E824-42F0-8C72-598173A5A709}" type="slidenum">
              <a:rPr lang="nl-NL" smtClean="0"/>
              <a:t>12</a:t>
            </a:fld>
            <a:endParaRPr lang="nl-NL"/>
          </a:p>
        </p:txBody>
      </p:sp>
    </p:spTree>
    <p:extLst>
      <p:ext uri="{BB962C8B-B14F-4D97-AF65-F5344CB8AC3E}">
        <p14:creationId xmlns:p14="http://schemas.microsoft.com/office/powerpoint/2010/main" val="1177976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3 woonconcepten beoordeeld op verschillende criteria</a:t>
            </a:r>
          </a:p>
          <a:p>
            <a:endParaRPr lang="nl-NL"/>
          </a:p>
        </p:txBody>
      </p:sp>
      <p:sp>
        <p:nvSpPr>
          <p:cNvPr id="4" name="Tijdelijke aanduiding voor dianummer 3"/>
          <p:cNvSpPr>
            <a:spLocks noGrp="1"/>
          </p:cNvSpPr>
          <p:nvPr>
            <p:ph type="sldNum" sz="quarter" idx="5"/>
          </p:nvPr>
        </p:nvSpPr>
        <p:spPr/>
        <p:txBody>
          <a:bodyPr/>
          <a:lstStyle/>
          <a:p>
            <a:fld id="{59FB1EEA-E824-42F0-8C72-598173A5A709}" type="slidenum">
              <a:rPr lang="nl-NL" smtClean="0"/>
              <a:t>13</a:t>
            </a:fld>
            <a:endParaRPr lang="nl-NL"/>
          </a:p>
        </p:txBody>
      </p:sp>
    </p:spTree>
    <p:extLst>
      <p:ext uri="{BB962C8B-B14F-4D97-AF65-F5344CB8AC3E}">
        <p14:creationId xmlns:p14="http://schemas.microsoft.com/office/powerpoint/2010/main" val="2059575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D16AB-94AB-AB70-CF18-63F16C3B500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51469C-8CDE-D7AA-00C9-D1DE15C43E8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712A120-17CC-8328-9D62-617F910C16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3 woonconcepten beoordeeld op verschillende criteria</a:t>
            </a:r>
          </a:p>
          <a:p>
            <a:endParaRPr lang="nl-NL"/>
          </a:p>
        </p:txBody>
      </p:sp>
      <p:sp>
        <p:nvSpPr>
          <p:cNvPr id="4" name="Tijdelijke aanduiding voor dianummer 3">
            <a:extLst>
              <a:ext uri="{FF2B5EF4-FFF2-40B4-BE49-F238E27FC236}">
                <a16:creationId xmlns:a16="http://schemas.microsoft.com/office/drawing/2014/main" id="{F04D1120-2E41-ADD9-7C9A-EF428FE808FD}"/>
              </a:ext>
            </a:extLst>
          </p:cNvPr>
          <p:cNvSpPr>
            <a:spLocks noGrp="1"/>
          </p:cNvSpPr>
          <p:nvPr>
            <p:ph type="sldNum" sz="quarter" idx="5"/>
          </p:nvPr>
        </p:nvSpPr>
        <p:spPr/>
        <p:txBody>
          <a:bodyPr/>
          <a:lstStyle/>
          <a:p>
            <a:fld id="{59FB1EEA-E824-42F0-8C72-598173A5A709}" type="slidenum">
              <a:rPr lang="nl-NL" smtClean="0"/>
              <a:t>14</a:t>
            </a:fld>
            <a:endParaRPr lang="nl-NL"/>
          </a:p>
        </p:txBody>
      </p:sp>
    </p:spTree>
    <p:extLst>
      <p:ext uri="{BB962C8B-B14F-4D97-AF65-F5344CB8AC3E}">
        <p14:creationId xmlns:p14="http://schemas.microsoft.com/office/powerpoint/2010/main" val="3861261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Zorg voor passend aanbod voor pre-senioren en senioren om de doorstroming te stimuleren. Maak ruimte voor nieuwe generaties en behoud </a:t>
            </a:r>
            <a:r>
              <a:rPr lang="nl-NL" dirty="0" err="1"/>
              <a:t>Texel’s</a:t>
            </a:r>
            <a:r>
              <a:rPr lang="nl-NL" dirty="0"/>
              <a:t> unieke leefomgeving. Leg dit plan voor aan de gemeenteraad en geef Texel de toekomst die het verdient!</a:t>
            </a:r>
          </a:p>
        </p:txBody>
      </p:sp>
      <p:sp>
        <p:nvSpPr>
          <p:cNvPr id="4" name="Tijdelijke aanduiding voor dianummer 3"/>
          <p:cNvSpPr>
            <a:spLocks noGrp="1"/>
          </p:cNvSpPr>
          <p:nvPr>
            <p:ph type="sldNum" sz="quarter" idx="5"/>
          </p:nvPr>
        </p:nvSpPr>
        <p:spPr/>
        <p:txBody>
          <a:bodyPr/>
          <a:lstStyle/>
          <a:p>
            <a:fld id="{59FB1EEA-E824-42F0-8C72-598173A5A709}" type="slidenum">
              <a:rPr lang="nl-NL" smtClean="0"/>
              <a:t>18</a:t>
            </a:fld>
            <a:endParaRPr lang="nl-NL"/>
          </a:p>
        </p:txBody>
      </p:sp>
    </p:spTree>
    <p:extLst>
      <p:ext uri="{BB962C8B-B14F-4D97-AF65-F5344CB8AC3E}">
        <p14:creationId xmlns:p14="http://schemas.microsoft.com/office/powerpoint/2010/main" val="320387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t>Waarom op latere leeftijd verhuizen?</a:t>
            </a:r>
          </a:p>
          <a:p>
            <a:r>
              <a:rPr lang="nl-NL" sz="1200"/>
              <a:t>Financieel niet aantrekkelijk</a:t>
            </a:r>
          </a:p>
          <a:p>
            <a:endParaRPr lang="nl-NL"/>
          </a:p>
        </p:txBody>
      </p:sp>
      <p:sp>
        <p:nvSpPr>
          <p:cNvPr id="4" name="Tijdelijke aanduiding voor dianummer 3"/>
          <p:cNvSpPr>
            <a:spLocks noGrp="1"/>
          </p:cNvSpPr>
          <p:nvPr>
            <p:ph type="sldNum" sz="quarter" idx="5"/>
          </p:nvPr>
        </p:nvSpPr>
        <p:spPr/>
        <p:txBody>
          <a:bodyPr/>
          <a:lstStyle/>
          <a:p>
            <a:fld id="{59FB1EEA-E824-42F0-8C72-598173A5A709}" type="slidenum">
              <a:rPr lang="nl-NL" smtClean="0"/>
              <a:t>3</a:t>
            </a:fld>
            <a:endParaRPr lang="nl-NL"/>
          </a:p>
        </p:txBody>
      </p:sp>
    </p:spTree>
    <p:extLst>
      <p:ext uri="{BB962C8B-B14F-4D97-AF65-F5344CB8AC3E}">
        <p14:creationId xmlns:p14="http://schemas.microsoft.com/office/powerpoint/2010/main" val="945617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Onderzoek naar stakeholders m.b.t. doorstromen 162 respons</a:t>
            </a:r>
          </a:p>
          <a:p>
            <a:r>
              <a:rPr lang="nl-NL"/>
              <a:t>200+ Texelaars gesproken</a:t>
            </a:r>
          </a:p>
          <a:p>
            <a:r>
              <a:rPr lang="nl-NL" err="1"/>
              <a:t>Enquete</a:t>
            </a:r>
            <a:r>
              <a:rPr lang="nl-NL"/>
              <a:t> 1 : 162 respons</a:t>
            </a:r>
          </a:p>
          <a:p>
            <a:r>
              <a:rPr lang="nl-NL"/>
              <a:t>Stakeholder meeting 8 groepen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err="1"/>
              <a:t>Enquete</a:t>
            </a:r>
            <a:r>
              <a:rPr lang="nl-NL"/>
              <a:t> 2 : 11 respons</a:t>
            </a:r>
          </a:p>
          <a:p>
            <a:r>
              <a:rPr lang="nl-NL"/>
              <a:t>Stakeholder meeting 9 mensen</a:t>
            </a:r>
          </a:p>
          <a:p>
            <a:r>
              <a:rPr lang="nl-NL"/>
              <a:t>Interventie 20 mensen </a:t>
            </a:r>
          </a:p>
        </p:txBody>
      </p:sp>
      <p:sp>
        <p:nvSpPr>
          <p:cNvPr id="4" name="Tijdelijke aanduiding voor dianummer 3"/>
          <p:cNvSpPr>
            <a:spLocks noGrp="1"/>
          </p:cNvSpPr>
          <p:nvPr>
            <p:ph type="sldNum" sz="quarter" idx="5"/>
          </p:nvPr>
        </p:nvSpPr>
        <p:spPr/>
        <p:txBody>
          <a:bodyPr/>
          <a:lstStyle/>
          <a:p>
            <a:fld id="{59FB1EEA-E824-42F0-8C72-598173A5A709}" type="slidenum">
              <a:rPr lang="nl-NL" smtClean="0"/>
              <a:t>4</a:t>
            </a:fld>
            <a:endParaRPr lang="nl-NL"/>
          </a:p>
        </p:txBody>
      </p:sp>
    </p:spTree>
    <p:extLst>
      <p:ext uri="{BB962C8B-B14F-4D97-AF65-F5344CB8AC3E}">
        <p14:creationId xmlns:p14="http://schemas.microsoft.com/office/powerpoint/2010/main" val="2410977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 Deze data was belangrijke input om de doelgroep te bepalen </a:t>
            </a:r>
          </a:p>
          <a:p>
            <a:endParaRPr lang="nl-NL"/>
          </a:p>
        </p:txBody>
      </p:sp>
      <p:sp>
        <p:nvSpPr>
          <p:cNvPr id="4" name="Tijdelijke aanduiding voor dianummer 3"/>
          <p:cNvSpPr>
            <a:spLocks noGrp="1"/>
          </p:cNvSpPr>
          <p:nvPr>
            <p:ph type="sldNum" sz="quarter" idx="5"/>
          </p:nvPr>
        </p:nvSpPr>
        <p:spPr/>
        <p:txBody>
          <a:bodyPr/>
          <a:lstStyle/>
          <a:p>
            <a:fld id="{59FB1EEA-E824-42F0-8C72-598173A5A709}" type="slidenum">
              <a:rPr lang="nl-NL" smtClean="0"/>
              <a:t>5</a:t>
            </a:fld>
            <a:endParaRPr lang="nl-NL"/>
          </a:p>
        </p:txBody>
      </p:sp>
    </p:spTree>
    <p:extLst>
      <p:ext uri="{BB962C8B-B14F-4D97-AF65-F5344CB8AC3E}">
        <p14:creationId xmlns:p14="http://schemas.microsoft.com/office/powerpoint/2010/main" val="375690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Bas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Vanuit onze enquête was het hofjes wonen de meest gewenste woonvorm.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 Een knarren hof </a:t>
            </a:r>
            <a:r>
              <a:rPr lang="nl-NL" b="0" i="0">
                <a:solidFill>
                  <a:srgbClr val="040C28"/>
                </a:solidFill>
                <a:effectLst/>
                <a:latin typeface="Google Sans"/>
              </a:rPr>
              <a:t>waar mensen het leuk vinden om elkaar af en toe helpen zonder verplichting</a:t>
            </a:r>
            <a:r>
              <a:rPr lang="nl-NL"/>
              <a:t> sluit ook goed aan bij de Texelse identiteit.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r>
              <a:rPr lang="nl-NL"/>
              <a:t>Voor deze woonvorm hebben wij 3 woon concepten uitgewerkt.</a:t>
            </a:r>
          </a:p>
          <a:p>
            <a:r>
              <a:rPr lang="nl-NL" sz="1200">
                <a:solidFill>
                  <a:schemeClr val="tx1">
                    <a:alpha val="60000"/>
                  </a:schemeClr>
                </a:solidFill>
              </a:rPr>
              <a:t>Levensloop bestendige woningen, Deze zijn ingericht op de volledige levensloop van de bewoner en deze is hier eenvoudig naar aan te passen.</a:t>
            </a:r>
          </a:p>
          <a:p>
            <a:r>
              <a:rPr lang="nl-NL" sz="1200">
                <a:solidFill>
                  <a:schemeClr val="tx1">
                    <a:alpha val="60000"/>
                  </a:schemeClr>
                </a:solidFill>
              </a:rPr>
              <a:t>Senioren woningen, deze zijn al ingericht voor de bewoner zo is de woning gelijkvloers en bedoeld om mobiliteit te bevorderen.</a:t>
            </a:r>
          </a:p>
          <a:p>
            <a:r>
              <a:rPr lang="nl-NL" sz="1200">
                <a:solidFill>
                  <a:schemeClr val="tx1">
                    <a:alpha val="60000"/>
                  </a:schemeClr>
                </a:solidFill>
              </a:rPr>
              <a:t>En als laatste de kangoeroe woningen, hierbij worden woningen gesplitst in twee adressen. Wel bekend als een mantelzorgwoning of beneden bovenwoning</a:t>
            </a:r>
          </a:p>
          <a:p>
            <a:endParaRPr lang="nl-NL"/>
          </a:p>
        </p:txBody>
      </p:sp>
      <p:sp>
        <p:nvSpPr>
          <p:cNvPr id="4" name="Tijdelijke aanduiding voor dianummer 3"/>
          <p:cNvSpPr>
            <a:spLocks noGrp="1"/>
          </p:cNvSpPr>
          <p:nvPr>
            <p:ph type="sldNum" sz="quarter" idx="5"/>
          </p:nvPr>
        </p:nvSpPr>
        <p:spPr/>
        <p:txBody>
          <a:bodyPr/>
          <a:lstStyle/>
          <a:p>
            <a:fld id="{59FB1EEA-E824-42F0-8C72-598173A5A709}" type="slidenum">
              <a:rPr lang="nl-NL" smtClean="0"/>
              <a:t>6</a:t>
            </a:fld>
            <a:endParaRPr lang="nl-NL"/>
          </a:p>
        </p:txBody>
      </p:sp>
    </p:spTree>
    <p:extLst>
      <p:ext uri="{BB962C8B-B14F-4D97-AF65-F5344CB8AC3E}">
        <p14:creationId xmlns:p14="http://schemas.microsoft.com/office/powerpoint/2010/main" val="125004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C85CE-B8D2-3397-DC3C-1898DCE5F9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6A2E0F-42E5-FBA9-1A37-5A545313EDF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0613306-A2D5-A2D2-914F-1D1A783B6CE1}"/>
              </a:ext>
            </a:extLst>
          </p:cNvPr>
          <p:cNvSpPr>
            <a:spLocks noGrp="1"/>
          </p:cNvSpPr>
          <p:nvPr>
            <p:ph type="body" idx="1"/>
          </p:nvPr>
        </p:nvSpPr>
        <p:spPr/>
        <p:txBody>
          <a:bodyPr/>
          <a:lstStyle/>
          <a:p>
            <a:r>
              <a:rPr lang="nl-NL"/>
              <a:t>Bas </a:t>
            </a:r>
          </a:p>
          <a:p>
            <a:r>
              <a:rPr lang="nl-NL" sz="1200">
                <a:solidFill>
                  <a:schemeClr val="tx1">
                    <a:alpha val="60000"/>
                  </a:schemeClr>
                </a:solidFill>
              </a:rPr>
              <a:t>Levensloop bestendige woningen, Deze zijn ingericht op de volledige levensloop van de bewoner en deze is hier eenvoudig naar aan te passen.</a:t>
            </a:r>
          </a:p>
          <a:p>
            <a:r>
              <a:rPr lang="nl-NL" sz="1200">
                <a:solidFill>
                  <a:schemeClr val="tx1">
                    <a:alpha val="60000"/>
                  </a:schemeClr>
                </a:solidFill>
              </a:rPr>
              <a:t>Senioren woningen, deze zijn al ingericht voor de bewoner zo is de woning gelijkvloers en bedoeld om mobiliteit te bevorderen.</a:t>
            </a:r>
          </a:p>
          <a:p>
            <a:r>
              <a:rPr lang="nl-NL" sz="1200">
                <a:solidFill>
                  <a:schemeClr val="tx1">
                    <a:alpha val="60000"/>
                  </a:schemeClr>
                </a:solidFill>
              </a:rPr>
              <a:t>En als laatste de kangoeroe woningen, hierbij worden woningen gesplitst in twee adressen. Wel bekend als een mantelzorgwoning of beneden bovenwoning</a:t>
            </a:r>
          </a:p>
          <a:p>
            <a:endParaRPr lang="nl-NL" sz="1200">
              <a:solidFill>
                <a:schemeClr val="tx1">
                  <a:alpha val="60000"/>
                </a:schemeClr>
              </a:solidFill>
            </a:endParaRPr>
          </a:p>
          <a:p>
            <a:r>
              <a:rPr lang="nl-NL" sz="1200">
                <a:solidFill>
                  <a:schemeClr val="tx1">
                    <a:alpha val="60000"/>
                  </a:schemeClr>
                </a:solidFill>
              </a:rPr>
              <a:t>Levensloop bestendige woningen kwam als beste uit de test onder te texelaars, en dat sluit ook goed aan bij onze verbrede doelgroep omdat deze woning later gemakkelijk kan worden aangepast aan hun behoeften.</a:t>
            </a:r>
            <a:endParaRPr lang="nl-NL"/>
          </a:p>
          <a:p>
            <a:endParaRPr lang="nl-NL"/>
          </a:p>
        </p:txBody>
      </p:sp>
      <p:sp>
        <p:nvSpPr>
          <p:cNvPr id="4" name="Tijdelijke aanduiding voor dianummer 3">
            <a:extLst>
              <a:ext uri="{FF2B5EF4-FFF2-40B4-BE49-F238E27FC236}">
                <a16:creationId xmlns:a16="http://schemas.microsoft.com/office/drawing/2014/main" id="{9BD77911-3B88-CF38-18E5-CEB9A4F1B20C}"/>
              </a:ext>
            </a:extLst>
          </p:cNvPr>
          <p:cNvSpPr>
            <a:spLocks noGrp="1"/>
          </p:cNvSpPr>
          <p:nvPr>
            <p:ph type="sldNum" sz="quarter" idx="5"/>
          </p:nvPr>
        </p:nvSpPr>
        <p:spPr/>
        <p:txBody>
          <a:bodyPr/>
          <a:lstStyle/>
          <a:p>
            <a:fld id="{59FB1EEA-E824-42F0-8C72-598173A5A709}" type="slidenum">
              <a:rPr lang="nl-NL" smtClean="0"/>
              <a:t>7</a:t>
            </a:fld>
            <a:endParaRPr lang="nl-NL"/>
          </a:p>
        </p:txBody>
      </p:sp>
    </p:spTree>
    <p:extLst>
      <p:ext uri="{BB962C8B-B14F-4D97-AF65-F5344CB8AC3E}">
        <p14:creationId xmlns:p14="http://schemas.microsoft.com/office/powerpoint/2010/main" val="2294278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535E5-445B-145F-776E-3703D39FD1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B30985A-122E-B018-20C4-2FF45D8BC07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0588261-25B5-CAA0-006B-6B9032F60C40}"/>
              </a:ext>
            </a:extLst>
          </p:cNvPr>
          <p:cNvSpPr>
            <a:spLocks noGrp="1"/>
          </p:cNvSpPr>
          <p:nvPr>
            <p:ph type="body" idx="1"/>
          </p:nvPr>
        </p:nvSpPr>
        <p:spPr/>
        <p:txBody>
          <a:bodyPr/>
          <a:lstStyle/>
          <a:p>
            <a:r>
              <a:rPr lang="nl-NL"/>
              <a:t>Bas </a:t>
            </a:r>
          </a:p>
          <a:p>
            <a:endParaRPr lang="nl-NL"/>
          </a:p>
          <a:p>
            <a:r>
              <a:rPr lang="nl-NL" sz="1200">
                <a:solidFill>
                  <a:schemeClr val="tx1">
                    <a:alpha val="60000"/>
                  </a:schemeClr>
                </a:solidFill>
              </a:rPr>
              <a:t>De </a:t>
            </a:r>
            <a:r>
              <a:rPr lang="nl-NL" sz="1200" err="1">
                <a:solidFill>
                  <a:schemeClr val="tx1">
                    <a:alpha val="60000"/>
                  </a:schemeClr>
                </a:solidFill>
              </a:rPr>
              <a:t>woonconcpeten</a:t>
            </a:r>
            <a:r>
              <a:rPr lang="nl-NL" sz="1200">
                <a:solidFill>
                  <a:schemeClr val="tx1">
                    <a:alpha val="60000"/>
                  </a:schemeClr>
                </a:solidFill>
              </a:rPr>
              <a:t> hebben wij tijdens ons 2e werkbezoek aan Texel toegelicht tijdens een expertmeeting en in samenwerking met het OSG. Texelaars gaven feedback en beoordeelde onze woningtypes.</a:t>
            </a:r>
          </a:p>
          <a:p>
            <a:r>
              <a:rPr lang="nl-NL" sz="1200">
                <a:solidFill>
                  <a:schemeClr val="tx1">
                    <a:alpha val="60000"/>
                  </a:schemeClr>
                </a:solidFill>
              </a:rPr>
              <a:t>Stakeholders deelde ons hun voorkeur en dit vormde de kaders voor het project.</a:t>
            </a:r>
          </a:p>
          <a:p>
            <a:endParaRPr lang="nl-NL" sz="1200">
              <a:solidFill>
                <a:schemeClr val="tx1">
                  <a:alpha val="60000"/>
                </a:schemeClr>
              </a:solidFill>
            </a:endParaRPr>
          </a:p>
          <a:p>
            <a:r>
              <a:rPr lang="nl-NL" sz="1200">
                <a:solidFill>
                  <a:schemeClr val="tx1">
                    <a:alpha val="60000"/>
                  </a:schemeClr>
                </a:solidFill>
              </a:rPr>
              <a:t>Levensloop bestendige woningen kwam als beste uit de test, en dat sluit ook goed aan bij onze verbrede doelgroep omdat deze woning later gemakkelijk kunnen worden aangepast aan hun behoeften.</a:t>
            </a:r>
            <a:endParaRPr lang="nl-NL"/>
          </a:p>
          <a:p>
            <a:endParaRPr lang="nl-NL"/>
          </a:p>
        </p:txBody>
      </p:sp>
      <p:sp>
        <p:nvSpPr>
          <p:cNvPr id="4" name="Tijdelijke aanduiding voor dianummer 3">
            <a:extLst>
              <a:ext uri="{FF2B5EF4-FFF2-40B4-BE49-F238E27FC236}">
                <a16:creationId xmlns:a16="http://schemas.microsoft.com/office/drawing/2014/main" id="{BD3A34A3-16CD-285D-0E34-1B11D8F3ABE1}"/>
              </a:ext>
            </a:extLst>
          </p:cNvPr>
          <p:cNvSpPr>
            <a:spLocks noGrp="1"/>
          </p:cNvSpPr>
          <p:nvPr>
            <p:ph type="sldNum" sz="quarter" idx="5"/>
          </p:nvPr>
        </p:nvSpPr>
        <p:spPr/>
        <p:txBody>
          <a:bodyPr/>
          <a:lstStyle/>
          <a:p>
            <a:fld id="{59FB1EEA-E824-42F0-8C72-598173A5A709}" type="slidenum">
              <a:rPr lang="nl-NL" smtClean="0"/>
              <a:t>8</a:t>
            </a:fld>
            <a:endParaRPr lang="nl-NL"/>
          </a:p>
        </p:txBody>
      </p:sp>
    </p:spTree>
    <p:extLst>
      <p:ext uri="{BB962C8B-B14F-4D97-AF65-F5344CB8AC3E}">
        <p14:creationId xmlns:p14="http://schemas.microsoft.com/office/powerpoint/2010/main" val="2721875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Bas</a:t>
            </a:r>
          </a:p>
          <a:p>
            <a:r>
              <a:rPr lang="nl-NL"/>
              <a:t>Voormalige kompasschool – Den Burg</a:t>
            </a:r>
          </a:p>
          <a:p>
            <a:endParaRPr lang="nl-NL"/>
          </a:p>
        </p:txBody>
      </p:sp>
      <p:sp>
        <p:nvSpPr>
          <p:cNvPr id="4" name="Tijdelijke aanduiding voor dianummer 3"/>
          <p:cNvSpPr>
            <a:spLocks noGrp="1"/>
          </p:cNvSpPr>
          <p:nvPr>
            <p:ph type="sldNum" sz="quarter" idx="5"/>
          </p:nvPr>
        </p:nvSpPr>
        <p:spPr/>
        <p:txBody>
          <a:bodyPr/>
          <a:lstStyle/>
          <a:p>
            <a:fld id="{59FB1EEA-E824-42F0-8C72-598173A5A709}" type="slidenum">
              <a:rPr lang="nl-NL" smtClean="0"/>
              <a:t>9</a:t>
            </a:fld>
            <a:endParaRPr lang="nl-NL"/>
          </a:p>
        </p:txBody>
      </p:sp>
    </p:spTree>
    <p:extLst>
      <p:ext uri="{BB962C8B-B14F-4D97-AF65-F5344CB8AC3E}">
        <p14:creationId xmlns:p14="http://schemas.microsoft.com/office/powerpoint/2010/main" val="3204276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Bas:</a:t>
            </a:r>
          </a:p>
          <a:p>
            <a:r>
              <a:rPr lang="nl-NL"/>
              <a:t>Nieuwbouw </a:t>
            </a:r>
            <a:r>
              <a:rPr lang="nl-NL" err="1"/>
              <a:t>waalderstraat</a:t>
            </a:r>
            <a:endParaRPr lang="nl-NL"/>
          </a:p>
        </p:txBody>
      </p:sp>
      <p:sp>
        <p:nvSpPr>
          <p:cNvPr id="4" name="Tijdelijke aanduiding voor dianummer 3"/>
          <p:cNvSpPr>
            <a:spLocks noGrp="1"/>
          </p:cNvSpPr>
          <p:nvPr>
            <p:ph type="sldNum" sz="quarter" idx="5"/>
          </p:nvPr>
        </p:nvSpPr>
        <p:spPr/>
        <p:txBody>
          <a:bodyPr/>
          <a:lstStyle/>
          <a:p>
            <a:fld id="{59FB1EEA-E824-42F0-8C72-598173A5A709}" type="slidenum">
              <a:rPr lang="nl-NL" smtClean="0"/>
              <a:t>10</a:t>
            </a:fld>
            <a:endParaRPr lang="nl-NL"/>
          </a:p>
        </p:txBody>
      </p:sp>
    </p:spTree>
    <p:extLst>
      <p:ext uri="{BB962C8B-B14F-4D97-AF65-F5344CB8AC3E}">
        <p14:creationId xmlns:p14="http://schemas.microsoft.com/office/powerpoint/2010/main" val="4570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826E8-0C96-669E-07EB-1B60D32753E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1274E18-D158-052E-19E5-9CB38F8C4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B155693-58C4-FD6A-3877-8E60D20C4BF8}"/>
              </a:ext>
            </a:extLst>
          </p:cNvPr>
          <p:cNvSpPr>
            <a:spLocks noGrp="1"/>
          </p:cNvSpPr>
          <p:nvPr>
            <p:ph type="dt" sz="half" idx="10"/>
          </p:nvPr>
        </p:nvSpPr>
        <p:spPr/>
        <p:txBody>
          <a:bodyPr/>
          <a:lstStyle/>
          <a:p>
            <a:fld id="{988D1801-DBE8-4DB4-AE1C-20B952951142}" type="datetimeFigureOut">
              <a:rPr lang="nl-NL" smtClean="0"/>
              <a:t>16-1-2025</a:t>
            </a:fld>
            <a:endParaRPr lang="nl-NL"/>
          </a:p>
        </p:txBody>
      </p:sp>
      <p:sp>
        <p:nvSpPr>
          <p:cNvPr id="5" name="Tijdelijke aanduiding voor voettekst 4">
            <a:extLst>
              <a:ext uri="{FF2B5EF4-FFF2-40B4-BE49-F238E27FC236}">
                <a16:creationId xmlns:a16="http://schemas.microsoft.com/office/drawing/2014/main" id="{97C0F0AB-4B41-AC80-B537-A3A8CBC0ED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FD9743D-9A07-2374-4E69-42280B76F476}"/>
              </a:ext>
            </a:extLst>
          </p:cNvPr>
          <p:cNvSpPr>
            <a:spLocks noGrp="1"/>
          </p:cNvSpPr>
          <p:nvPr>
            <p:ph type="sldNum" sz="quarter" idx="12"/>
          </p:nvPr>
        </p:nvSpPr>
        <p:spPr/>
        <p:txBody>
          <a:bodyPr/>
          <a:lstStyle/>
          <a:p>
            <a:fld id="{C11FA211-34BB-430A-B165-0160BF08E4C7}" type="slidenum">
              <a:rPr lang="nl-NL" smtClean="0"/>
              <a:t>‹nr.›</a:t>
            </a:fld>
            <a:endParaRPr lang="nl-NL"/>
          </a:p>
        </p:txBody>
      </p:sp>
    </p:spTree>
    <p:extLst>
      <p:ext uri="{BB962C8B-B14F-4D97-AF65-F5344CB8AC3E}">
        <p14:creationId xmlns:p14="http://schemas.microsoft.com/office/powerpoint/2010/main" val="3199258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63F5F-B9C5-6F44-CA57-8761AC45B9D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3B6AF3A-670F-C7F6-AC99-97E897DA949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191E274-1027-2DD0-CC0F-8F6C91619CA9}"/>
              </a:ext>
            </a:extLst>
          </p:cNvPr>
          <p:cNvSpPr>
            <a:spLocks noGrp="1"/>
          </p:cNvSpPr>
          <p:nvPr>
            <p:ph type="dt" sz="half" idx="10"/>
          </p:nvPr>
        </p:nvSpPr>
        <p:spPr/>
        <p:txBody>
          <a:bodyPr/>
          <a:lstStyle/>
          <a:p>
            <a:fld id="{988D1801-DBE8-4DB4-AE1C-20B952951142}" type="datetimeFigureOut">
              <a:rPr lang="nl-NL" smtClean="0"/>
              <a:t>16-1-2025</a:t>
            </a:fld>
            <a:endParaRPr lang="nl-NL"/>
          </a:p>
        </p:txBody>
      </p:sp>
      <p:sp>
        <p:nvSpPr>
          <p:cNvPr id="5" name="Tijdelijke aanduiding voor voettekst 4">
            <a:extLst>
              <a:ext uri="{FF2B5EF4-FFF2-40B4-BE49-F238E27FC236}">
                <a16:creationId xmlns:a16="http://schemas.microsoft.com/office/drawing/2014/main" id="{295DF99D-A013-E7B7-1F30-CD9A21053D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C6C828F-A32F-3836-7A23-35B9E275A16E}"/>
              </a:ext>
            </a:extLst>
          </p:cNvPr>
          <p:cNvSpPr>
            <a:spLocks noGrp="1"/>
          </p:cNvSpPr>
          <p:nvPr>
            <p:ph type="sldNum" sz="quarter" idx="12"/>
          </p:nvPr>
        </p:nvSpPr>
        <p:spPr/>
        <p:txBody>
          <a:bodyPr/>
          <a:lstStyle/>
          <a:p>
            <a:fld id="{C11FA211-34BB-430A-B165-0160BF08E4C7}" type="slidenum">
              <a:rPr lang="nl-NL" smtClean="0"/>
              <a:t>‹nr.›</a:t>
            </a:fld>
            <a:endParaRPr lang="nl-NL"/>
          </a:p>
        </p:txBody>
      </p:sp>
    </p:spTree>
    <p:extLst>
      <p:ext uri="{BB962C8B-B14F-4D97-AF65-F5344CB8AC3E}">
        <p14:creationId xmlns:p14="http://schemas.microsoft.com/office/powerpoint/2010/main" val="1350881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5075CCF-331D-3CA2-9AA2-85C50DE5687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C20E4C4-3751-CFF8-FB8C-1D5952672B4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088F608-4C0D-9B92-2E7F-FD79DE96AA5B}"/>
              </a:ext>
            </a:extLst>
          </p:cNvPr>
          <p:cNvSpPr>
            <a:spLocks noGrp="1"/>
          </p:cNvSpPr>
          <p:nvPr>
            <p:ph type="dt" sz="half" idx="10"/>
          </p:nvPr>
        </p:nvSpPr>
        <p:spPr/>
        <p:txBody>
          <a:bodyPr/>
          <a:lstStyle/>
          <a:p>
            <a:fld id="{988D1801-DBE8-4DB4-AE1C-20B952951142}" type="datetimeFigureOut">
              <a:rPr lang="nl-NL" smtClean="0"/>
              <a:t>16-1-2025</a:t>
            </a:fld>
            <a:endParaRPr lang="nl-NL"/>
          </a:p>
        </p:txBody>
      </p:sp>
      <p:sp>
        <p:nvSpPr>
          <p:cNvPr id="5" name="Tijdelijke aanduiding voor voettekst 4">
            <a:extLst>
              <a:ext uri="{FF2B5EF4-FFF2-40B4-BE49-F238E27FC236}">
                <a16:creationId xmlns:a16="http://schemas.microsoft.com/office/drawing/2014/main" id="{0AF9A2F5-10AB-60E2-7ACA-216B60151F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4B0E95A-0A8E-8412-0FA2-78A1302C54DC}"/>
              </a:ext>
            </a:extLst>
          </p:cNvPr>
          <p:cNvSpPr>
            <a:spLocks noGrp="1"/>
          </p:cNvSpPr>
          <p:nvPr>
            <p:ph type="sldNum" sz="quarter" idx="12"/>
          </p:nvPr>
        </p:nvSpPr>
        <p:spPr/>
        <p:txBody>
          <a:bodyPr/>
          <a:lstStyle/>
          <a:p>
            <a:fld id="{C11FA211-34BB-430A-B165-0160BF08E4C7}" type="slidenum">
              <a:rPr lang="nl-NL" smtClean="0"/>
              <a:t>‹nr.›</a:t>
            </a:fld>
            <a:endParaRPr lang="nl-NL"/>
          </a:p>
        </p:txBody>
      </p:sp>
    </p:spTree>
    <p:extLst>
      <p:ext uri="{BB962C8B-B14F-4D97-AF65-F5344CB8AC3E}">
        <p14:creationId xmlns:p14="http://schemas.microsoft.com/office/powerpoint/2010/main" val="244019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6521B-C0B2-DE6B-E2EF-0BB3EF49EA9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90261D-A4A1-DDB4-121E-BDD7C1435D8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23DCCE5-0842-6FB3-7A9F-DCE3A1B512FF}"/>
              </a:ext>
            </a:extLst>
          </p:cNvPr>
          <p:cNvSpPr>
            <a:spLocks noGrp="1"/>
          </p:cNvSpPr>
          <p:nvPr>
            <p:ph type="dt" sz="half" idx="10"/>
          </p:nvPr>
        </p:nvSpPr>
        <p:spPr/>
        <p:txBody>
          <a:bodyPr/>
          <a:lstStyle/>
          <a:p>
            <a:fld id="{988D1801-DBE8-4DB4-AE1C-20B952951142}" type="datetimeFigureOut">
              <a:rPr lang="nl-NL" smtClean="0"/>
              <a:t>16-1-2025</a:t>
            </a:fld>
            <a:endParaRPr lang="nl-NL"/>
          </a:p>
        </p:txBody>
      </p:sp>
      <p:sp>
        <p:nvSpPr>
          <p:cNvPr id="5" name="Tijdelijke aanduiding voor voettekst 4">
            <a:extLst>
              <a:ext uri="{FF2B5EF4-FFF2-40B4-BE49-F238E27FC236}">
                <a16:creationId xmlns:a16="http://schemas.microsoft.com/office/drawing/2014/main" id="{8B339351-A218-7DB2-A46C-BBAC5E8E4C7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CB70F41-635E-733E-68AC-86E26A800FFA}"/>
              </a:ext>
            </a:extLst>
          </p:cNvPr>
          <p:cNvSpPr>
            <a:spLocks noGrp="1"/>
          </p:cNvSpPr>
          <p:nvPr>
            <p:ph type="sldNum" sz="quarter" idx="12"/>
          </p:nvPr>
        </p:nvSpPr>
        <p:spPr/>
        <p:txBody>
          <a:bodyPr/>
          <a:lstStyle/>
          <a:p>
            <a:fld id="{C11FA211-34BB-430A-B165-0160BF08E4C7}" type="slidenum">
              <a:rPr lang="nl-NL" smtClean="0"/>
              <a:t>‹nr.›</a:t>
            </a:fld>
            <a:endParaRPr lang="nl-NL"/>
          </a:p>
        </p:txBody>
      </p:sp>
    </p:spTree>
    <p:extLst>
      <p:ext uri="{BB962C8B-B14F-4D97-AF65-F5344CB8AC3E}">
        <p14:creationId xmlns:p14="http://schemas.microsoft.com/office/powerpoint/2010/main" val="2007745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5AAF6D-3C1E-5BEB-6353-111AD407B52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75FE4DA-774B-24D9-839B-783E9953A3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AC5864D-7375-74D0-6CC9-0EADC6761533}"/>
              </a:ext>
            </a:extLst>
          </p:cNvPr>
          <p:cNvSpPr>
            <a:spLocks noGrp="1"/>
          </p:cNvSpPr>
          <p:nvPr>
            <p:ph type="dt" sz="half" idx="10"/>
          </p:nvPr>
        </p:nvSpPr>
        <p:spPr/>
        <p:txBody>
          <a:bodyPr/>
          <a:lstStyle/>
          <a:p>
            <a:fld id="{988D1801-DBE8-4DB4-AE1C-20B952951142}" type="datetimeFigureOut">
              <a:rPr lang="nl-NL" smtClean="0"/>
              <a:t>16-1-2025</a:t>
            </a:fld>
            <a:endParaRPr lang="nl-NL"/>
          </a:p>
        </p:txBody>
      </p:sp>
      <p:sp>
        <p:nvSpPr>
          <p:cNvPr id="5" name="Tijdelijke aanduiding voor voettekst 4">
            <a:extLst>
              <a:ext uri="{FF2B5EF4-FFF2-40B4-BE49-F238E27FC236}">
                <a16:creationId xmlns:a16="http://schemas.microsoft.com/office/drawing/2014/main" id="{CC341525-3B87-455D-3AFF-BFB82977599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3A3F932-49E3-CED4-28C3-34300A00717A}"/>
              </a:ext>
            </a:extLst>
          </p:cNvPr>
          <p:cNvSpPr>
            <a:spLocks noGrp="1"/>
          </p:cNvSpPr>
          <p:nvPr>
            <p:ph type="sldNum" sz="quarter" idx="12"/>
          </p:nvPr>
        </p:nvSpPr>
        <p:spPr/>
        <p:txBody>
          <a:bodyPr/>
          <a:lstStyle/>
          <a:p>
            <a:fld id="{C11FA211-34BB-430A-B165-0160BF08E4C7}" type="slidenum">
              <a:rPr lang="nl-NL" smtClean="0"/>
              <a:t>‹nr.›</a:t>
            </a:fld>
            <a:endParaRPr lang="nl-NL"/>
          </a:p>
        </p:txBody>
      </p:sp>
    </p:spTree>
    <p:extLst>
      <p:ext uri="{BB962C8B-B14F-4D97-AF65-F5344CB8AC3E}">
        <p14:creationId xmlns:p14="http://schemas.microsoft.com/office/powerpoint/2010/main" val="95376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2BACB-0832-121B-2AAD-7B0E6D13D23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14028DF-A054-DF4E-A3A6-D760CBFD8AB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F7E6049-AC59-DAEA-07F6-08B56708D8D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E928ADC-EED7-689A-A13B-E2093D1E96B0}"/>
              </a:ext>
            </a:extLst>
          </p:cNvPr>
          <p:cNvSpPr>
            <a:spLocks noGrp="1"/>
          </p:cNvSpPr>
          <p:nvPr>
            <p:ph type="dt" sz="half" idx="10"/>
          </p:nvPr>
        </p:nvSpPr>
        <p:spPr/>
        <p:txBody>
          <a:bodyPr/>
          <a:lstStyle/>
          <a:p>
            <a:fld id="{988D1801-DBE8-4DB4-AE1C-20B952951142}" type="datetimeFigureOut">
              <a:rPr lang="nl-NL" smtClean="0"/>
              <a:t>16-1-2025</a:t>
            </a:fld>
            <a:endParaRPr lang="nl-NL"/>
          </a:p>
        </p:txBody>
      </p:sp>
      <p:sp>
        <p:nvSpPr>
          <p:cNvPr id="6" name="Tijdelijke aanduiding voor voettekst 5">
            <a:extLst>
              <a:ext uri="{FF2B5EF4-FFF2-40B4-BE49-F238E27FC236}">
                <a16:creationId xmlns:a16="http://schemas.microsoft.com/office/drawing/2014/main" id="{C16DFEA8-D7E5-0908-13D1-2949EA89DB1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85DB71-2CC9-6E0A-2D9F-4F6B544C4F87}"/>
              </a:ext>
            </a:extLst>
          </p:cNvPr>
          <p:cNvSpPr>
            <a:spLocks noGrp="1"/>
          </p:cNvSpPr>
          <p:nvPr>
            <p:ph type="sldNum" sz="quarter" idx="12"/>
          </p:nvPr>
        </p:nvSpPr>
        <p:spPr/>
        <p:txBody>
          <a:bodyPr/>
          <a:lstStyle/>
          <a:p>
            <a:fld id="{C11FA211-34BB-430A-B165-0160BF08E4C7}" type="slidenum">
              <a:rPr lang="nl-NL" smtClean="0"/>
              <a:t>‹nr.›</a:t>
            </a:fld>
            <a:endParaRPr lang="nl-NL"/>
          </a:p>
        </p:txBody>
      </p:sp>
    </p:spTree>
    <p:extLst>
      <p:ext uri="{BB962C8B-B14F-4D97-AF65-F5344CB8AC3E}">
        <p14:creationId xmlns:p14="http://schemas.microsoft.com/office/powerpoint/2010/main" val="2247290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475C90-D7E2-583C-4354-E7643A96FB3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B8906DF-248B-D4B7-EC91-83DBEEF82C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F5279FE-9D6C-2ADD-E324-BFE2383241A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5E508FE-E292-0516-9D88-6A15B42990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916E18E-794D-6246-D15C-C3798521DB0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C964EE8-57C0-6E8D-6C6E-2156C1E2161B}"/>
              </a:ext>
            </a:extLst>
          </p:cNvPr>
          <p:cNvSpPr>
            <a:spLocks noGrp="1"/>
          </p:cNvSpPr>
          <p:nvPr>
            <p:ph type="dt" sz="half" idx="10"/>
          </p:nvPr>
        </p:nvSpPr>
        <p:spPr/>
        <p:txBody>
          <a:bodyPr/>
          <a:lstStyle/>
          <a:p>
            <a:fld id="{988D1801-DBE8-4DB4-AE1C-20B952951142}" type="datetimeFigureOut">
              <a:rPr lang="nl-NL" smtClean="0"/>
              <a:t>16-1-2025</a:t>
            </a:fld>
            <a:endParaRPr lang="nl-NL"/>
          </a:p>
        </p:txBody>
      </p:sp>
      <p:sp>
        <p:nvSpPr>
          <p:cNvPr id="8" name="Tijdelijke aanduiding voor voettekst 7">
            <a:extLst>
              <a:ext uri="{FF2B5EF4-FFF2-40B4-BE49-F238E27FC236}">
                <a16:creationId xmlns:a16="http://schemas.microsoft.com/office/drawing/2014/main" id="{8212802D-2C95-FA6D-F4B4-5EBFBAF6313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B1A0157-95B5-8B14-2EC0-6A4115077E4E}"/>
              </a:ext>
            </a:extLst>
          </p:cNvPr>
          <p:cNvSpPr>
            <a:spLocks noGrp="1"/>
          </p:cNvSpPr>
          <p:nvPr>
            <p:ph type="sldNum" sz="quarter" idx="12"/>
          </p:nvPr>
        </p:nvSpPr>
        <p:spPr/>
        <p:txBody>
          <a:bodyPr/>
          <a:lstStyle/>
          <a:p>
            <a:fld id="{C11FA211-34BB-430A-B165-0160BF08E4C7}" type="slidenum">
              <a:rPr lang="nl-NL" smtClean="0"/>
              <a:t>‹nr.›</a:t>
            </a:fld>
            <a:endParaRPr lang="nl-NL"/>
          </a:p>
        </p:txBody>
      </p:sp>
    </p:spTree>
    <p:extLst>
      <p:ext uri="{BB962C8B-B14F-4D97-AF65-F5344CB8AC3E}">
        <p14:creationId xmlns:p14="http://schemas.microsoft.com/office/powerpoint/2010/main" val="3710512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DDE35-AC9B-4759-F064-3F83F5D5909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8571A7D-95D7-E9F0-F880-41613BA9B228}"/>
              </a:ext>
            </a:extLst>
          </p:cNvPr>
          <p:cNvSpPr>
            <a:spLocks noGrp="1"/>
          </p:cNvSpPr>
          <p:nvPr>
            <p:ph type="dt" sz="half" idx="10"/>
          </p:nvPr>
        </p:nvSpPr>
        <p:spPr/>
        <p:txBody>
          <a:bodyPr/>
          <a:lstStyle/>
          <a:p>
            <a:fld id="{988D1801-DBE8-4DB4-AE1C-20B952951142}" type="datetimeFigureOut">
              <a:rPr lang="nl-NL" smtClean="0"/>
              <a:t>16-1-2025</a:t>
            </a:fld>
            <a:endParaRPr lang="nl-NL"/>
          </a:p>
        </p:txBody>
      </p:sp>
      <p:sp>
        <p:nvSpPr>
          <p:cNvPr id="4" name="Tijdelijke aanduiding voor voettekst 3">
            <a:extLst>
              <a:ext uri="{FF2B5EF4-FFF2-40B4-BE49-F238E27FC236}">
                <a16:creationId xmlns:a16="http://schemas.microsoft.com/office/drawing/2014/main" id="{8879DA69-4E10-C9DA-9A01-68D3EB33361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2417D4E-A84E-ABD4-1A8C-BD8AC79FA09E}"/>
              </a:ext>
            </a:extLst>
          </p:cNvPr>
          <p:cNvSpPr>
            <a:spLocks noGrp="1"/>
          </p:cNvSpPr>
          <p:nvPr>
            <p:ph type="sldNum" sz="quarter" idx="12"/>
          </p:nvPr>
        </p:nvSpPr>
        <p:spPr/>
        <p:txBody>
          <a:bodyPr/>
          <a:lstStyle/>
          <a:p>
            <a:fld id="{C11FA211-34BB-430A-B165-0160BF08E4C7}" type="slidenum">
              <a:rPr lang="nl-NL" smtClean="0"/>
              <a:t>‹nr.›</a:t>
            </a:fld>
            <a:endParaRPr lang="nl-NL"/>
          </a:p>
        </p:txBody>
      </p:sp>
    </p:spTree>
    <p:extLst>
      <p:ext uri="{BB962C8B-B14F-4D97-AF65-F5344CB8AC3E}">
        <p14:creationId xmlns:p14="http://schemas.microsoft.com/office/powerpoint/2010/main" val="244289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8455800-E697-CB1A-557D-594479105E72}"/>
              </a:ext>
            </a:extLst>
          </p:cNvPr>
          <p:cNvSpPr>
            <a:spLocks noGrp="1"/>
          </p:cNvSpPr>
          <p:nvPr>
            <p:ph type="dt" sz="half" idx="10"/>
          </p:nvPr>
        </p:nvSpPr>
        <p:spPr/>
        <p:txBody>
          <a:bodyPr/>
          <a:lstStyle/>
          <a:p>
            <a:fld id="{988D1801-DBE8-4DB4-AE1C-20B952951142}" type="datetimeFigureOut">
              <a:rPr lang="nl-NL" smtClean="0"/>
              <a:t>16-1-2025</a:t>
            </a:fld>
            <a:endParaRPr lang="nl-NL"/>
          </a:p>
        </p:txBody>
      </p:sp>
      <p:sp>
        <p:nvSpPr>
          <p:cNvPr id="3" name="Tijdelijke aanduiding voor voettekst 2">
            <a:extLst>
              <a:ext uri="{FF2B5EF4-FFF2-40B4-BE49-F238E27FC236}">
                <a16:creationId xmlns:a16="http://schemas.microsoft.com/office/drawing/2014/main" id="{CD0003C5-B031-7151-02C5-7C4D07846BD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BCB30FD-C100-B8BE-4AB9-F9F07868497D}"/>
              </a:ext>
            </a:extLst>
          </p:cNvPr>
          <p:cNvSpPr>
            <a:spLocks noGrp="1"/>
          </p:cNvSpPr>
          <p:nvPr>
            <p:ph type="sldNum" sz="quarter" idx="12"/>
          </p:nvPr>
        </p:nvSpPr>
        <p:spPr/>
        <p:txBody>
          <a:bodyPr/>
          <a:lstStyle/>
          <a:p>
            <a:fld id="{C11FA211-34BB-430A-B165-0160BF08E4C7}" type="slidenum">
              <a:rPr lang="nl-NL" smtClean="0"/>
              <a:t>‹nr.›</a:t>
            </a:fld>
            <a:endParaRPr lang="nl-NL"/>
          </a:p>
        </p:txBody>
      </p:sp>
    </p:spTree>
    <p:extLst>
      <p:ext uri="{BB962C8B-B14F-4D97-AF65-F5344CB8AC3E}">
        <p14:creationId xmlns:p14="http://schemas.microsoft.com/office/powerpoint/2010/main" val="125026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8DB158-09C5-E635-1EFB-3848D8DDAF2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008F508-90A0-B58D-AFB6-8DB192E426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8E46FD9-D568-F43F-989A-76D5111E64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47F8A5D-73F7-C500-815A-C406BC3A033B}"/>
              </a:ext>
            </a:extLst>
          </p:cNvPr>
          <p:cNvSpPr>
            <a:spLocks noGrp="1"/>
          </p:cNvSpPr>
          <p:nvPr>
            <p:ph type="dt" sz="half" idx="10"/>
          </p:nvPr>
        </p:nvSpPr>
        <p:spPr/>
        <p:txBody>
          <a:bodyPr/>
          <a:lstStyle/>
          <a:p>
            <a:fld id="{988D1801-DBE8-4DB4-AE1C-20B952951142}" type="datetimeFigureOut">
              <a:rPr lang="nl-NL" smtClean="0"/>
              <a:t>16-1-2025</a:t>
            </a:fld>
            <a:endParaRPr lang="nl-NL"/>
          </a:p>
        </p:txBody>
      </p:sp>
      <p:sp>
        <p:nvSpPr>
          <p:cNvPr id="6" name="Tijdelijke aanduiding voor voettekst 5">
            <a:extLst>
              <a:ext uri="{FF2B5EF4-FFF2-40B4-BE49-F238E27FC236}">
                <a16:creationId xmlns:a16="http://schemas.microsoft.com/office/drawing/2014/main" id="{937CD52E-A5BE-5EF9-2222-816658947F3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3B422F3-2BC4-E8E1-CF0E-5635CE8413F1}"/>
              </a:ext>
            </a:extLst>
          </p:cNvPr>
          <p:cNvSpPr>
            <a:spLocks noGrp="1"/>
          </p:cNvSpPr>
          <p:nvPr>
            <p:ph type="sldNum" sz="quarter" idx="12"/>
          </p:nvPr>
        </p:nvSpPr>
        <p:spPr/>
        <p:txBody>
          <a:bodyPr/>
          <a:lstStyle/>
          <a:p>
            <a:fld id="{C11FA211-34BB-430A-B165-0160BF08E4C7}" type="slidenum">
              <a:rPr lang="nl-NL" smtClean="0"/>
              <a:t>‹nr.›</a:t>
            </a:fld>
            <a:endParaRPr lang="nl-NL"/>
          </a:p>
        </p:txBody>
      </p:sp>
    </p:spTree>
    <p:extLst>
      <p:ext uri="{BB962C8B-B14F-4D97-AF65-F5344CB8AC3E}">
        <p14:creationId xmlns:p14="http://schemas.microsoft.com/office/powerpoint/2010/main" val="146080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A73EB-D9B4-4344-1DED-95420A2D396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FD6F9F7-6884-1C9C-CC3B-6550D73952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5C44A9C-0D4B-C89B-E015-76708CA35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6BF0F1-7CB3-92CC-5BFA-069625673F7A}"/>
              </a:ext>
            </a:extLst>
          </p:cNvPr>
          <p:cNvSpPr>
            <a:spLocks noGrp="1"/>
          </p:cNvSpPr>
          <p:nvPr>
            <p:ph type="dt" sz="half" idx="10"/>
          </p:nvPr>
        </p:nvSpPr>
        <p:spPr/>
        <p:txBody>
          <a:bodyPr/>
          <a:lstStyle/>
          <a:p>
            <a:fld id="{988D1801-DBE8-4DB4-AE1C-20B952951142}" type="datetimeFigureOut">
              <a:rPr lang="nl-NL" smtClean="0"/>
              <a:t>16-1-2025</a:t>
            </a:fld>
            <a:endParaRPr lang="nl-NL"/>
          </a:p>
        </p:txBody>
      </p:sp>
      <p:sp>
        <p:nvSpPr>
          <p:cNvPr id="6" name="Tijdelijke aanduiding voor voettekst 5">
            <a:extLst>
              <a:ext uri="{FF2B5EF4-FFF2-40B4-BE49-F238E27FC236}">
                <a16:creationId xmlns:a16="http://schemas.microsoft.com/office/drawing/2014/main" id="{A6FF765A-D72F-FEA9-0A5E-D9140B8B264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C5A0458-000E-A046-3755-A76B906376B3}"/>
              </a:ext>
            </a:extLst>
          </p:cNvPr>
          <p:cNvSpPr>
            <a:spLocks noGrp="1"/>
          </p:cNvSpPr>
          <p:nvPr>
            <p:ph type="sldNum" sz="quarter" idx="12"/>
          </p:nvPr>
        </p:nvSpPr>
        <p:spPr/>
        <p:txBody>
          <a:bodyPr/>
          <a:lstStyle/>
          <a:p>
            <a:fld id="{C11FA211-34BB-430A-B165-0160BF08E4C7}" type="slidenum">
              <a:rPr lang="nl-NL" smtClean="0"/>
              <a:t>‹nr.›</a:t>
            </a:fld>
            <a:endParaRPr lang="nl-NL"/>
          </a:p>
        </p:txBody>
      </p:sp>
    </p:spTree>
    <p:extLst>
      <p:ext uri="{BB962C8B-B14F-4D97-AF65-F5344CB8AC3E}">
        <p14:creationId xmlns:p14="http://schemas.microsoft.com/office/powerpoint/2010/main" val="3136344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0299FB-4001-4620-9EB8-50CAE6F76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6A38402-43A4-0013-29BE-2048D2F4EF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A1A5973-B211-CB8A-E659-DA70B7E8E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8D1801-DBE8-4DB4-AE1C-20B952951142}" type="datetimeFigureOut">
              <a:rPr lang="nl-NL" smtClean="0"/>
              <a:t>16-1-2025</a:t>
            </a:fld>
            <a:endParaRPr lang="nl-NL"/>
          </a:p>
        </p:txBody>
      </p:sp>
      <p:sp>
        <p:nvSpPr>
          <p:cNvPr id="5" name="Tijdelijke aanduiding voor voettekst 4">
            <a:extLst>
              <a:ext uri="{FF2B5EF4-FFF2-40B4-BE49-F238E27FC236}">
                <a16:creationId xmlns:a16="http://schemas.microsoft.com/office/drawing/2014/main" id="{7A38AEFE-72AF-D883-1DF9-89E728C43B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4985B52-8581-97EB-5358-E26F3DAF20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1FA211-34BB-430A-B165-0160BF08E4C7}" type="slidenum">
              <a:rPr lang="nl-NL" smtClean="0"/>
              <a:t>‹nr.›</a:t>
            </a:fld>
            <a:endParaRPr lang="nl-NL"/>
          </a:p>
        </p:txBody>
      </p:sp>
    </p:spTree>
    <p:extLst>
      <p:ext uri="{BB962C8B-B14F-4D97-AF65-F5344CB8AC3E}">
        <p14:creationId xmlns:p14="http://schemas.microsoft.com/office/powerpoint/2010/main" val="166672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4.wdp"/><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4.wdp"/><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2.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road, lighthouse, home, Netherlands, Holland, lighthouse, Texel">
            <a:extLst>
              <a:ext uri="{FF2B5EF4-FFF2-40B4-BE49-F238E27FC236}">
                <a16:creationId xmlns:a16="http://schemas.microsoft.com/office/drawing/2014/main" id="{9FF9777A-CF5D-0132-DF99-D886C5FC9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8" t="9091" r="31466"/>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4C4811C-1E7C-F7CD-B02B-0ECF1868CC99}"/>
              </a:ext>
            </a:extLst>
          </p:cNvPr>
          <p:cNvSpPr>
            <a:spLocks noGrp="1"/>
          </p:cNvSpPr>
          <p:nvPr>
            <p:ph type="ctrTitle"/>
          </p:nvPr>
        </p:nvSpPr>
        <p:spPr>
          <a:xfrm>
            <a:off x="477981" y="1122363"/>
            <a:ext cx="5772094" cy="3204134"/>
          </a:xfrm>
        </p:spPr>
        <p:txBody>
          <a:bodyPr anchor="b">
            <a:normAutofit/>
          </a:bodyPr>
          <a:lstStyle/>
          <a:p>
            <a:pPr algn="l"/>
            <a:r>
              <a:rPr lang="nl-NL" sz="4400"/>
              <a:t>Woningopgave Texel</a:t>
            </a:r>
            <a:br>
              <a:rPr lang="nl-NL" sz="4400"/>
            </a:br>
            <a:r>
              <a:rPr lang="nl-NL" sz="4400"/>
              <a:t>Een stap vooruit.</a:t>
            </a:r>
          </a:p>
        </p:txBody>
      </p:sp>
      <p:sp>
        <p:nvSpPr>
          <p:cNvPr id="3" name="Ondertitel 2">
            <a:extLst>
              <a:ext uri="{FF2B5EF4-FFF2-40B4-BE49-F238E27FC236}">
                <a16:creationId xmlns:a16="http://schemas.microsoft.com/office/drawing/2014/main" id="{FFD0FB29-1375-11E8-4CA7-4308E0A17FB3}"/>
              </a:ext>
            </a:extLst>
          </p:cNvPr>
          <p:cNvSpPr>
            <a:spLocks noGrp="1"/>
          </p:cNvSpPr>
          <p:nvPr>
            <p:ph type="subTitle" idx="1"/>
          </p:nvPr>
        </p:nvSpPr>
        <p:spPr>
          <a:xfrm>
            <a:off x="477980" y="4872922"/>
            <a:ext cx="4023359" cy="1208141"/>
          </a:xfrm>
        </p:spPr>
        <p:txBody>
          <a:bodyPr>
            <a:normAutofit/>
          </a:bodyPr>
          <a:lstStyle/>
          <a:p>
            <a:pPr algn="l"/>
            <a:r>
              <a:rPr lang="nl-NL" sz="2000"/>
              <a:t>14/01/2025</a:t>
            </a:r>
          </a:p>
          <a:p>
            <a:pPr algn="l"/>
            <a:r>
              <a:rPr lang="nl-NL" sz="2000"/>
              <a:t>Nils, Lex, Bas en Jelle</a:t>
            </a:r>
          </a:p>
        </p:txBody>
      </p:sp>
      <p:sp>
        <p:nvSpPr>
          <p:cNvPr id="1041" name="Rectangle 10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3" name="Rectangle 10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Iris-afbeelding">
            <a:extLst>
              <a:ext uri="{FF2B5EF4-FFF2-40B4-BE49-F238E27FC236}">
                <a16:creationId xmlns:a16="http://schemas.microsoft.com/office/drawing/2014/main" id="{A105EEE3-C8E7-E4C7-13C5-5028D97E7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5822" y="86685"/>
            <a:ext cx="819150" cy="8191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ticker/texellogo3">
            <a:extLst>
              <a:ext uri="{FF2B5EF4-FFF2-40B4-BE49-F238E27FC236}">
                <a16:creationId xmlns:a16="http://schemas.microsoft.com/office/drawing/2014/main" id="{B374CA8A-A6DC-C44A-5116-37A156D1A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9644" y="86685"/>
            <a:ext cx="819150" cy="82742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117CAA4D-0B2D-C0EA-E3B4-1931EDBF3168}"/>
              </a:ext>
            </a:extLst>
          </p:cNvPr>
          <p:cNvSpPr txBox="1"/>
          <p:nvPr/>
        </p:nvSpPr>
        <p:spPr>
          <a:xfrm>
            <a:off x="5282819" y="311594"/>
            <a:ext cx="5486400" cy="369332"/>
          </a:xfrm>
          <a:prstGeom prst="rect">
            <a:avLst/>
          </a:prstGeom>
          <a:noFill/>
        </p:spPr>
        <p:txBody>
          <a:bodyPr wrap="square" rtlCol="0">
            <a:spAutoFit/>
          </a:bodyPr>
          <a:lstStyle/>
          <a:p>
            <a:r>
              <a:rPr lang="nl-NL" b="0" i="0">
                <a:solidFill>
                  <a:srgbClr val="040C28"/>
                </a:solidFill>
                <a:effectLst/>
                <a:latin typeface="Google Sans"/>
              </a:rPr>
              <a:t>⅓</a:t>
            </a:r>
            <a:r>
              <a:rPr lang="nl-NL" baseline="30000"/>
              <a:t>e</a:t>
            </a:r>
            <a:r>
              <a:rPr lang="nl-NL"/>
              <a:t> van de Texelaars is in 2030 65+, tijd voor actie!</a:t>
            </a:r>
          </a:p>
        </p:txBody>
      </p:sp>
      <p:sp>
        <p:nvSpPr>
          <p:cNvPr id="7" name="Rechthoek 6">
            <a:extLst>
              <a:ext uri="{FF2B5EF4-FFF2-40B4-BE49-F238E27FC236}">
                <a16:creationId xmlns:a16="http://schemas.microsoft.com/office/drawing/2014/main" id="{AFA6BD3F-E64F-286E-C3B9-6D36D9D11A9A}"/>
              </a:ext>
            </a:extLst>
          </p:cNvPr>
          <p:cNvSpPr/>
          <p:nvPr/>
        </p:nvSpPr>
        <p:spPr>
          <a:xfrm>
            <a:off x="147484" y="496260"/>
            <a:ext cx="1592826" cy="417849"/>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93161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A605465-BF58-4207-473C-78BD1A33DECF}"/>
              </a:ext>
            </a:extLst>
          </p:cNvPr>
          <p:cNvSpPr>
            <a:spLocks noGrp="1"/>
          </p:cNvSpPr>
          <p:nvPr>
            <p:ph type="title"/>
          </p:nvPr>
        </p:nvSpPr>
        <p:spPr>
          <a:xfrm>
            <a:off x="181234" y="153094"/>
            <a:ext cx="10515600" cy="1860400"/>
          </a:xfrm>
        </p:spPr>
        <p:txBody>
          <a:bodyPr vert="horz" lIns="91440" tIns="45720" rIns="91440" bIns="45720" rtlCol="0" anchor="ctr">
            <a:normAutofit/>
          </a:bodyPr>
          <a:lstStyle/>
          <a:p>
            <a:r>
              <a:rPr lang="nl-NL" sz="5200" kern="1200">
                <a:solidFill>
                  <a:schemeClr val="tx1"/>
                </a:solidFill>
                <a:latin typeface="+mj-lt"/>
                <a:ea typeface="+mj-ea"/>
                <a:cs typeface="+mj-cs"/>
              </a:rPr>
              <a:t>Locatie: Waalderstraat</a:t>
            </a:r>
            <a:endParaRPr lang="en-US" sz="5200" kern="1200">
              <a:solidFill>
                <a:schemeClr val="tx1"/>
              </a:solidFill>
              <a:latin typeface="+mj-lt"/>
              <a:ea typeface="+mj-ea"/>
              <a:cs typeface="+mj-cs"/>
            </a:endParaRPr>
          </a:p>
        </p:txBody>
      </p:sp>
      <p:pic>
        <p:nvPicPr>
          <p:cNvPr id="5" name="Tijdelijke aanduiding voor inhoud 4" descr="Afbeelding met kaart, Luchtfotografie, Vogelperspectief, Stedenbouwkunde&#10;&#10;Automatisch gegenereerde beschrijving">
            <a:extLst>
              <a:ext uri="{FF2B5EF4-FFF2-40B4-BE49-F238E27FC236}">
                <a16:creationId xmlns:a16="http://schemas.microsoft.com/office/drawing/2014/main" id="{17B42175-6E7D-6D7B-4590-82358EA3D94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7759" r="-2" b="-261"/>
          <a:stretch/>
        </p:blipFill>
        <p:spPr>
          <a:xfrm>
            <a:off x="181234" y="2380178"/>
            <a:ext cx="5828261" cy="4111138"/>
          </a:xfrm>
          <a:prstGeom prst="rect">
            <a:avLst/>
          </a:prstGeom>
        </p:spPr>
      </p:pic>
      <p:pic>
        <p:nvPicPr>
          <p:cNvPr id="7" name="Afbeelding 6" descr="Afbeelding met tekst, schermopname, Lettertype, Webpagina&#10;&#10;Automatisch gegenereerde beschrijving">
            <a:extLst>
              <a:ext uri="{FF2B5EF4-FFF2-40B4-BE49-F238E27FC236}">
                <a16:creationId xmlns:a16="http://schemas.microsoft.com/office/drawing/2014/main" id="{DB852682-59DE-75A8-E212-FA7E9733FBC4}"/>
              </a:ext>
            </a:extLst>
          </p:cNvPr>
          <p:cNvPicPr>
            <a:picLocks noChangeAspect="1"/>
          </p:cNvPicPr>
          <p:nvPr/>
        </p:nvPicPr>
        <p:blipFill>
          <a:blip r:embed="rId4"/>
          <a:stretch>
            <a:fillRect/>
          </a:stretch>
        </p:blipFill>
        <p:spPr>
          <a:xfrm>
            <a:off x="6313063" y="2365285"/>
            <a:ext cx="5567145" cy="3938756"/>
          </a:xfrm>
          <a:prstGeom prst="rect">
            <a:avLst/>
          </a:prstGeom>
        </p:spPr>
      </p:pic>
    </p:spTree>
    <p:extLst>
      <p:ext uri="{BB962C8B-B14F-4D97-AF65-F5344CB8AC3E}">
        <p14:creationId xmlns:p14="http://schemas.microsoft.com/office/powerpoint/2010/main" val="685950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Texelse Dorpen - Nieuwbouw in Texel">
            <a:extLst>
              <a:ext uri="{FF2B5EF4-FFF2-40B4-BE49-F238E27FC236}">
                <a16:creationId xmlns:a16="http://schemas.microsoft.com/office/drawing/2014/main" id="{2373D968-C800-5CC4-E414-F228A9D8D1B5}"/>
              </a:ext>
            </a:extLst>
          </p:cNvPr>
          <p:cNvPicPr>
            <a:picLocks noChangeAspect="1"/>
          </p:cNvPicPr>
          <p:nvPr/>
        </p:nvPicPr>
        <p:blipFill>
          <a:blip r:embed="rId2">
            <a:extLst>
              <a:ext uri="{28A0092B-C50C-407E-A947-70E740481C1C}">
                <a14:useLocalDpi xmlns:a14="http://schemas.microsoft.com/office/drawing/2010/main" val="0"/>
              </a:ext>
            </a:extLst>
          </a:blip>
          <a:srcRect l="421" r="1585"/>
          <a:stretch/>
        </p:blipFill>
        <p:spPr bwMode="auto">
          <a:xfrm>
            <a:off x="2522356" y="10"/>
            <a:ext cx="9669642" cy="6857990"/>
          </a:xfrm>
          <a:prstGeom prst="rect">
            <a:avLst/>
          </a:prstGeom>
          <a:noFill/>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DB02B44-2B9B-7EE8-21BD-FA8504B538CF}"/>
              </a:ext>
            </a:extLst>
          </p:cNvPr>
          <p:cNvSpPr>
            <a:spLocks noGrp="1"/>
          </p:cNvSpPr>
          <p:nvPr>
            <p:ph type="title"/>
          </p:nvPr>
        </p:nvSpPr>
        <p:spPr>
          <a:xfrm>
            <a:off x="838200" y="365125"/>
            <a:ext cx="4821936" cy="1899912"/>
          </a:xfrm>
        </p:spPr>
        <p:txBody>
          <a:bodyPr>
            <a:normAutofit/>
          </a:bodyPr>
          <a:lstStyle/>
          <a:p>
            <a:r>
              <a:rPr lang="nl-NL" sz="4000"/>
              <a:t>Ontwerpprincipes </a:t>
            </a:r>
          </a:p>
        </p:txBody>
      </p:sp>
      <p:sp>
        <p:nvSpPr>
          <p:cNvPr id="3" name="Tijdelijke aanduiding voor inhoud 2">
            <a:extLst>
              <a:ext uri="{FF2B5EF4-FFF2-40B4-BE49-F238E27FC236}">
                <a16:creationId xmlns:a16="http://schemas.microsoft.com/office/drawing/2014/main" id="{FE699C8D-0435-CFFB-C145-CA9835C41A51}"/>
              </a:ext>
            </a:extLst>
          </p:cNvPr>
          <p:cNvSpPr>
            <a:spLocks noGrp="1"/>
          </p:cNvSpPr>
          <p:nvPr>
            <p:ph idx="1"/>
          </p:nvPr>
        </p:nvSpPr>
        <p:spPr>
          <a:xfrm>
            <a:off x="838197" y="1817975"/>
            <a:ext cx="3822189" cy="3742762"/>
          </a:xfrm>
        </p:spPr>
        <p:txBody>
          <a:bodyPr>
            <a:normAutofit fontScale="77500" lnSpcReduction="20000"/>
          </a:bodyPr>
          <a:lstStyle/>
          <a:p>
            <a:pPr marL="0" indent="0">
              <a:buNone/>
            </a:pPr>
            <a:r>
              <a:rPr lang="nl-NL" sz="2000"/>
              <a:t>Ontwerp moet voldoen aan de volgende kernwaarde van </a:t>
            </a:r>
            <a:r>
              <a:rPr lang="nl-NL" sz="2000" err="1"/>
              <a:t>texel</a:t>
            </a:r>
            <a:r>
              <a:rPr lang="nl-NL" sz="2000"/>
              <a:t>: </a:t>
            </a:r>
          </a:p>
          <a:p>
            <a:r>
              <a:rPr lang="nl-NL" sz="2000"/>
              <a:t>Rust</a:t>
            </a:r>
          </a:p>
          <a:p>
            <a:r>
              <a:rPr lang="nl-NL" sz="2000"/>
              <a:t>Ruimte</a:t>
            </a:r>
          </a:p>
          <a:p>
            <a:r>
              <a:rPr lang="nl-NL" sz="2000"/>
              <a:t>Natuur</a:t>
            </a:r>
          </a:p>
          <a:p>
            <a:r>
              <a:rPr lang="nl-NL" sz="2000"/>
              <a:t>Landschappelijke kwaliteit</a:t>
            </a:r>
          </a:p>
          <a:p>
            <a:r>
              <a:rPr lang="nl-NL" sz="2000"/>
              <a:t>Cultuurhistorie</a:t>
            </a:r>
          </a:p>
          <a:p>
            <a:r>
              <a:rPr lang="nl-NL" sz="2000"/>
              <a:t>Nachtelijke duisternis</a:t>
            </a:r>
          </a:p>
          <a:p>
            <a:pPr marL="0" indent="0">
              <a:buNone/>
            </a:pPr>
            <a:endParaRPr lang="nl-NL" sz="2000"/>
          </a:p>
          <a:p>
            <a:pPr marL="0" indent="0">
              <a:buNone/>
            </a:pPr>
            <a:r>
              <a:rPr lang="nl-NL" sz="2000"/>
              <a:t>Vanuit de doelgroep:</a:t>
            </a:r>
          </a:p>
          <a:p>
            <a:r>
              <a:rPr lang="nl-NL" sz="2000"/>
              <a:t>Betaalbaar</a:t>
            </a:r>
          </a:p>
          <a:p>
            <a:r>
              <a:rPr lang="nl-NL" sz="2000"/>
              <a:t>Gelijkvloers</a:t>
            </a:r>
          </a:p>
          <a:p>
            <a:r>
              <a:rPr lang="nl-NL" sz="2000"/>
              <a:t>Ruimte en comfort</a:t>
            </a:r>
          </a:p>
        </p:txBody>
      </p:sp>
    </p:spTree>
    <p:extLst>
      <p:ext uri="{BB962C8B-B14F-4D97-AF65-F5344CB8AC3E}">
        <p14:creationId xmlns:p14="http://schemas.microsoft.com/office/powerpoint/2010/main" val="148865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CD7C17-4788-93B5-6F9D-830826EF01E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07CEF00-3EFD-5C29-7289-A09E3D47C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54BDF65D-1540-8BFF-F398-4B5AC39EA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8A5BC6-65DE-5828-B086-8BB80F91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1DD90D-1102-002E-5CA6-DA90C49AA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C2842C-7BF5-41F4-2AC3-32DD05958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C33BBF5-B542-7C51-3D4D-DF3FBD2812EA}"/>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Concept ontwerpen</a:t>
            </a:r>
          </a:p>
        </p:txBody>
      </p:sp>
      <p:grpSp>
        <p:nvGrpSpPr>
          <p:cNvPr id="14" name="Groep 13">
            <a:extLst>
              <a:ext uri="{FF2B5EF4-FFF2-40B4-BE49-F238E27FC236}">
                <a16:creationId xmlns:a16="http://schemas.microsoft.com/office/drawing/2014/main" id="{1F1E9A02-2892-C912-9627-7678E3245C9E}"/>
              </a:ext>
            </a:extLst>
          </p:cNvPr>
          <p:cNvGrpSpPr/>
          <p:nvPr/>
        </p:nvGrpSpPr>
        <p:grpSpPr>
          <a:xfrm>
            <a:off x="413181" y="2703710"/>
            <a:ext cx="3412253" cy="3801130"/>
            <a:chOff x="4378761" y="2747203"/>
            <a:chExt cx="3412253" cy="3801130"/>
          </a:xfrm>
        </p:grpSpPr>
        <p:pic>
          <p:nvPicPr>
            <p:cNvPr id="5" name="Afbeelding 4">
              <a:extLst>
                <a:ext uri="{FF2B5EF4-FFF2-40B4-BE49-F238E27FC236}">
                  <a16:creationId xmlns:a16="http://schemas.microsoft.com/office/drawing/2014/main" id="{457D04B5-26E5-FECA-736B-5F40BE69F31B}"/>
                </a:ext>
              </a:extLst>
            </p:cNvPr>
            <p:cNvPicPr>
              <a:picLocks noChangeAspect="1"/>
            </p:cNvPicPr>
            <p:nvPr/>
          </p:nvPicPr>
          <p:blipFill>
            <a:blip r:embed="rId3"/>
            <a:stretch>
              <a:fillRect/>
            </a:stretch>
          </p:blipFill>
          <p:spPr>
            <a:xfrm>
              <a:off x="4447078" y="2747203"/>
              <a:ext cx="3343936" cy="3255218"/>
            </a:xfrm>
            <a:prstGeom prst="rect">
              <a:avLst/>
            </a:prstGeom>
          </p:spPr>
        </p:pic>
        <p:sp>
          <p:nvSpPr>
            <p:cNvPr id="10" name="Tekstvak 9">
              <a:extLst>
                <a:ext uri="{FF2B5EF4-FFF2-40B4-BE49-F238E27FC236}">
                  <a16:creationId xmlns:a16="http://schemas.microsoft.com/office/drawing/2014/main" id="{81F76451-2B2C-CBF8-8CD7-8B7138B9B64B}"/>
                </a:ext>
              </a:extLst>
            </p:cNvPr>
            <p:cNvSpPr txBox="1"/>
            <p:nvPr/>
          </p:nvSpPr>
          <p:spPr>
            <a:xfrm>
              <a:off x="4378761" y="6179001"/>
              <a:ext cx="3402300" cy="369332"/>
            </a:xfrm>
            <a:prstGeom prst="rect">
              <a:avLst/>
            </a:prstGeom>
            <a:noFill/>
          </p:spPr>
          <p:txBody>
            <a:bodyPr wrap="square" rtlCol="0">
              <a:spAutoFit/>
            </a:bodyPr>
            <a:lstStyle/>
            <a:p>
              <a:pPr algn="ctr"/>
              <a:r>
                <a:rPr lang="nl-NL"/>
                <a:t>Levensloopbestendige woningen</a:t>
              </a:r>
            </a:p>
          </p:txBody>
        </p:sp>
      </p:grpSp>
      <p:grpSp>
        <p:nvGrpSpPr>
          <p:cNvPr id="9" name="Groep 8">
            <a:extLst>
              <a:ext uri="{FF2B5EF4-FFF2-40B4-BE49-F238E27FC236}">
                <a16:creationId xmlns:a16="http://schemas.microsoft.com/office/drawing/2014/main" id="{8C5C8950-E3A5-3E77-61D1-0EAB130C3055}"/>
              </a:ext>
            </a:extLst>
          </p:cNvPr>
          <p:cNvGrpSpPr/>
          <p:nvPr/>
        </p:nvGrpSpPr>
        <p:grpSpPr>
          <a:xfrm>
            <a:off x="8151748" y="2747203"/>
            <a:ext cx="3343936" cy="3801130"/>
            <a:chOff x="8151748" y="2747203"/>
            <a:chExt cx="3343936" cy="3801130"/>
          </a:xfrm>
        </p:grpSpPr>
        <p:pic>
          <p:nvPicPr>
            <p:cNvPr id="8" name="Afbeelding 7">
              <a:extLst>
                <a:ext uri="{FF2B5EF4-FFF2-40B4-BE49-F238E27FC236}">
                  <a16:creationId xmlns:a16="http://schemas.microsoft.com/office/drawing/2014/main" id="{10ABC5CE-2136-BC52-73CF-DC2325DEE76B}"/>
                </a:ext>
              </a:extLst>
            </p:cNvPr>
            <p:cNvPicPr>
              <a:picLocks noChangeAspect="1"/>
            </p:cNvPicPr>
            <p:nvPr/>
          </p:nvPicPr>
          <p:blipFill>
            <a:blip r:embed="rId4"/>
            <a:srcRect t="7828" b="2964"/>
            <a:stretch/>
          </p:blipFill>
          <p:spPr>
            <a:xfrm>
              <a:off x="8151748" y="2747203"/>
              <a:ext cx="3343936" cy="3255218"/>
            </a:xfrm>
            <a:prstGeom prst="rect">
              <a:avLst/>
            </a:prstGeom>
          </p:spPr>
        </p:pic>
        <p:sp>
          <p:nvSpPr>
            <p:cNvPr id="7" name="Tekstvak 6">
              <a:extLst>
                <a:ext uri="{FF2B5EF4-FFF2-40B4-BE49-F238E27FC236}">
                  <a16:creationId xmlns:a16="http://schemas.microsoft.com/office/drawing/2014/main" id="{F63AB0BE-A682-42C4-1527-176187DFD23D}"/>
                </a:ext>
              </a:extLst>
            </p:cNvPr>
            <p:cNvSpPr txBox="1"/>
            <p:nvPr/>
          </p:nvSpPr>
          <p:spPr>
            <a:xfrm>
              <a:off x="8151748" y="6179001"/>
              <a:ext cx="3343936" cy="369332"/>
            </a:xfrm>
            <a:prstGeom prst="rect">
              <a:avLst/>
            </a:prstGeom>
            <a:noFill/>
          </p:spPr>
          <p:txBody>
            <a:bodyPr wrap="square" rtlCol="0">
              <a:spAutoFit/>
            </a:bodyPr>
            <a:lstStyle/>
            <a:p>
              <a:pPr algn="ctr"/>
              <a:r>
                <a:rPr lang="nl-NL"/>
                <a:t>Kangoeroewoningen</a:t>
              </a:r>
            </a:p>
          </p:txBody>
        </p:sp>
      </p:grpSp>
      <p:grpSp>
        <p:nvGrpSpPr>
          <p:cNvPr id="16" name="Groep 15">
            <a:extLst>
              <a:ext uri="{FF2B5EF4-FFF2-40B4-BE49-F238E27FC236}">
                <a16:creationId xmlns:a16="http://schemas.microsoft.com/office/drawing/2014/main" id="{928D84D0-DE84-EBCD-F348-19EFEE6F7B41}"/>
              </a:ext>
            </a:extLst>
          </p:cNvPr>
          <p:cNvGrpSpPr/>
          <p:nvPr/>
        </p:nvGrpSpPr>
        <p:grpSpPr>
          <a:xfrm>
            <a:off x="4225457" y="2747203"/>
            <a:ext cx="3503375" cy="3801130"/>
            <a:chOff x="536879" y="2747203"/>
            <a:chExt cx="3503375" cy="3801130"/>
          </a:xfrm>
        </p:grpSpPr>
        <p:pic>
          <p:nvPicPr>
            <p:cNvPr id="18" name="Afbeelding 17">
              <a:extLst>
                <a:ext uri="{FF2B5EF4-FFF2-40B4-BE49-F238E27FC236}">
                  <a16:creationId xmlns:a16="http://schemas.microsoft.com/office/drawing/2014/main" id="{1A8287B1-BFCD-0975-2D3B-AC8C0230A1D5}"/>
                </a:ext>
              </a:extLst>
            </p:cNvPr>
            <p:cNvPicPr>
              <a:picLocks noChangeAspect="1"/>
            </p:cNvPicPr>
            <p:nvPr/>
          </p:nvPicPr>
          <p:blipFill>
            <a:blip r:embed="rId5"/>
            <a:srcRect l="8398" r="7652"/>
            <a:stretch/>
          </p:blipFill>
          <p:spPr>
            <a:xfrm>
              <a:off x="536879" y="2747203"/>
              <a:ext cx="3503375" cy="3255218"/>
            </a:xfrm>
            <a:prstGeom prst="rect">
              <a:avLst/>
            </a:prstGeom>
          </p:spPr>
        </p:pic>
        <p:sp>
          <p:nvSpPr>
            <p:cNvPr id="20" name="Tekstvak 19">
              <a:extLst>
                <a:ext uri="{FF2B5EF4-FFF2-40B4-BE49-F238E27FC236}">
                  <a16:creationId xmlns:a16="http://schemas.microsoft.com/office/drawing/2014/main" id="{82364013-9DB6-5BD9-1E8A-60D2E70BFEF0}"/>
                </a:ext>
              </a:extLst>
            </p:cNvPr>
            <p:cNvSpPr txBox="1"/>
            <p:nvPr/>
          </p:nvSpPr>
          <p:spPr>
            <a:xfrm>
              <a:off x="536879" y="6179001"/>
              <a:ext cx="3343936" cy="369332"/>
            </a:xfrm>
            <a:prstGeom prst="rect">
              <a:avLst/>
            </a:prstGeom>
            <a:noFill/>
          </p:spPr>
          <p:txBody>
            <a:bodyPr wrap="square" rtlCol="0">
              <a:spAutoFit/>
            </a:bodyPr>
            <a:lstStyle/>
            <a:p>
              <a:pPr algn="ctr"/>
              <a:r>
                <a:rPr lang="nl-NL"/>
                <a:t>Seniorenwoningen</a:t>
              </a:r>
            </a:p>
          </p:txBody>
        </p:sp>
      </p:grpSp>
    </p:spTree>
    <p:extLst>
      <p:ext uri="{BB962C8B-B14F-4D97-AF65-F5344CB8AC3E}">
        <p14:creationId xmlns:p14="http://schemas.microsoft.com/office/powerpoint/2010/main" val="3126271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D217D7-F7F4-850A-867C-E04B0FE69DF0}"/>
              </a:ext>
            </a:extLst>
          </p:cNvPr>
          <p:cNvSpPr>
            <a:spLocks noGrp="1"/>
          </p:cNvSpPr>
          <p:nvPr>
            <p:ph type="title"/>
          </p:nvPr>
        </p:nvSpPr>
        <p:spPr/>
        <p:txBody>
          <a:bodyPr/>
          <a:lstStyle/>
          <a:p>
            <a:r>
              <a:rPr lang="nl-NL"/>
              <a:t>Het beste concept ontwerp</a:t>
            </a:r>
          </a:p>
        </p:txBody>
      </p:sp>
      <p:cxnSp>
        <p:nvCxnSpPr>
          <p:cNvPr id="13" name="Rechte verbindingslijn 12">
            <a:extLst>
              <a:ext uri="{FF2B5EF4-FFF2-40B4-BE49-F238E27FC236}">
                <a16:creationId xmlns:a16="http://schemas.microsoft.com/office/drawing/2014/main" id="{23416FA3-7B28-9921-4347-A0AA946009C4}"/>
              </a:ext>
            </a:extLst>
          </p:cNvPr>
          <p:cNvCxnSpPr/>
          <p:nvPr/>
        </p:nvCxnSpPr>
        <p:spPr>
          <a:xfrm>
            <a:off x="4265334" y="2421020"/>
            <a:ext cx="0" cy="34164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241F0E0F-B2BA-42ED-B034-EEC7D4EBA0DF}"/>
              </a:ext>
            </a:extLst>
          </p:cNvPr>
          <p:cNvCxnSpPr/>
          <p:nvPr/>
        </p:nvCxnSpPr>
        <p:spPr>
          <a:xfrm>
            <a:off x="8034879" y="2354547"/>
            <a:ext cx="0" cy="3416439"/>
          </a:xfrm>
          <a:prstGeom prst="line">
            <a:avLst/>
          </a:prstGeom>
        </p:spPr>
        <p:style>
          <a:lnRef idx="2">
            <a:schemeClr val="accent1"/>
          </a:lnRef>
          <a:fillRef idx="0">
            <a:schemeClr val="accent1"/>
          </a:fillRef>
          <a:effectRef idx="1">
            <a:schemeClr val="accent1"/>
          </a:effectRef>
          <a:fontRef idx="minor">
            <a:schemeClr val="tx1"/>
          </a:fontRef>
        </p:style>
      </p:cxnSp>
      <p:grpSp>
        <p:nvGrpSpPr>
          <p:cNvPr id="34" name="Groep 33">
            <a:extLst>
              <a:ext uri="{FF2B5EF4-FFF2-40B4-BE49-F238E27FC236}">
                <a16:creationId xmlns:a16="http://schemas.microsoft.com/office/drawing/2014/main" id="{5362C4DC-302B-4B7B-D4C9-462D00866554}"/>
              </a:ext>
            </a:extLst>
          </p:cNvPr>
          <p:cNvGrpSpPr/>
          <p:nvPr/>
        </p:nvGrpSpPr>
        <p:grpSpPr>
          <a:xfrm>
            <a:off x="4517389" y="1938687"/>
            <a:ext cx="3157220" cy="3879987"/>
            <a:chOff x="4517389" y="1938687"/>
            <a:chExt cx="3157220" cy="3879987"/>
          </a:xfrm>
        </p:grpSpPr>
        <p:grpSp>
          <p:nvGrpSpPr>
            <p:cNvPr id="10" name="Groep 9">
              <a:extLst>
                <a:ext uri="{FF2B5EF4-FFF2-40B4-BE49-F238E27FC236}">
                  <a16:creationId xmlns:a16="http://schemas.microsoft.com/office/drawing/2014/main" id="{58866BF8-D1A5-A422-0D68-8350291ABF6E}"/>
                </a:ext>
              </a:extLst>
            </p:cNvPr>
            <p:cNvGrpSpPr/>
            <p:nvPr/>
          </p:nvGrpSpPr>
          <p:grpSpPr>
            <a:xfrm>
              <a:off x="4517389" y="2500164"/>
              <a:ext cx="3157220" cy="3318510"/>
              <a:chOff x="0" y="0"/>
              <a:chExt cx="3157220" cy="3318510"/>
            </a:xfrm>
          </p:grpSpPr>
          <p:pic>
            <p:nvPicPr>
              <p:cNvPr id="11" name="Afbeelding 10" descr="Afbeelding met tekst, diagram, schermopname, Kleurrijkheid&#10;&#10;Automatisch gegenereerde beschrijving">
                <a:extLst>
                  <a:ext uri="{FF2B5EF4-FFF2-40B4-BE49-F238E27FC236}">
                    <a16:creationId xmlns:a16="http://schemas.microsoft.com/office/drawing/2014/main" id="{28C59315-A9D9-7C9A-1C4C-5B9BAA6202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157220" cy="3318510"/>
              </a:xfrm>
              <a:prstGeom prst="rect">
                <a:avLst/>
              </a:prstGeom>
              <a:noFill/>
              <a:ln>
                <a:noFill/>
              </a:ln>
            </p:spPr>
          </p:pic>
          <p:sp>
            <p:nvSpPr>
              <p:cNvPr id="12" name="Tekstvak 2">
                <a:extLst>
                  <a:ext uri="{FF2B5EF4-FFF2-40B4-BE49-F238E27FC236}">
                    <a16:creationId xmlns:a16="http://schemas.microsoft.com/office/drawing/2014/main" id="{1A7BEAB7-B548-17DF-5F91-602F6E945C88}"/>
                  </a:ext>
                </a:extLst>
              </p:cNvPr>
              <p:cNvSpPr txBox="1">
                <a:spLocks noChangeArrowheads="1"/>
              </p:cNvSpPr>
              <p:nvPr/>
            </p:nvSpPr>
            <p:spPr bwMode="auto">
              <a:xfrm>
                <a:off x="1880006" y="2948026"/>
                <a:ext cx="914400" cy="228600"/>
              </a:xfrm>
              <a:prstGeom prst="rect">
                <a:avLst/>
              </a:prstGeom>
              <a:solidFill>
                <a:schemeClr val="bg1"/>
              </a:solidFill>
              <a:ln w="3175">
                <a:noFill/>
                <a:miter lim="800000"/>
                <a:headEnd/>
                <a:tailEnd/>
              </a:ln>
            </p:spPr>
            <p:txBody>
              <a:bodyPr rot="0" vert="horz" wrap="square" lIns="91440" tIns="45720" rIns="91440" bIns="45720" anchor="t" anchorCtr="0">
                <a:noAutofit/>
              </a:bodyPr>
              <a:lstStyle/>
              <a:p>
                <a:pPr>
                  <a:lnSpc>
                    <a:spcPct val="107000"/>
                  </a:lnSpc>
                  <a:spcAft>
                    <a:spcPts val="800"/>
                  </a:spcAft>
                </a:pPr>
                <a:r>
                  <a:rPr lang="nl-NL" sz="600" kern="100">
                    <a:effectLst/>
                    <a:latin typeface="Aptos" panose="020B0004020202020204" pitchFamily="34" charset="0"/>
                    <a:ea typeface="Aptos" panose="020B0004020202020204" pitchFamily="34" charset="0"/>
                    <a:cs typeface="Arial" panose="020B0604020202020204" pitchFamily="34" charset="0"/>
                  </a:rPr>
                  <a:t>Politiek Juridisch</a:t>
                </a:r>
                <a:endParaRPr lang="nl-NL" sz="1100" kern="100">
                  <a:effectLst/>
                  <a:latin typeface="Aptos" panose="020B0004020202020204" pitchFamily="34" charset="0"/>
                  <a:ea typeface="Aptos" panose="020B0004020202020204" pitchFamily="34" charset="0"/>
                  <a:cs typeface="Arial" panose="020B0604020202020204" pitchFamily="34" charset="0"/>
                </a:endParaRPr>
              </a:p>
            </p:txBody>
          </p:sp>
        </p:grpSp>
        <p:sp>
          <p:nvSpPr>
            <p:cNvPr id="26" name="Tekstvak 25">
              <a:extLst>
                <a:ext uri="{FF2B5EF4-FFF2-40B4-BE49-F238E27FC236}">
                  <a16:creationId xmlns:a16="http://schemas.microsoft.com/office/drawing/2014/main" id="{98937435-CB01-5C32-5055-E75261D099B3}"/>
                </a:ext>
              </a:extLst>
            </p:cNvPr>
            <p:cNvSpPr txBox="1"/>
            <p:nvPr/>
          </p:nvSpPr>
          <p:spPr>
            <a:xfrm>
              <a:off x="4761171" y="1938687"/>
              <a:ext cx="2669657" cy="461665"/>
            </a:xfrm>
            <a:prstGeom prst="rect">
              <a:avLst/>
            </a:prstGeom>
            <a:noFill/>
          </p:spPr>
          <p:txBody>
            <a:bodyPr wrap="square" rtlCol="0">
              <a:spAutoFit/>
            </a:bodyPr>
            <a:lstStyle/>
            <a:p>
              <a:pPr algn="ctr"/>
              <a:r>
                <a:rPr lang="nl-NL" sz="2400" dirty="0"/>
                <a:t>Seniorenwoningen</a:t>
              </a:r>
            </a:p>
          </p:txBody>
        </p:sp>
      </p:grpSp>
      <p:grpSp>
        <p:nvGrpSpPr>
          <p:cNvPr id="3" name="Groep 2">
            <a:extLst>
              <a:ext uri="{FF2B5EF4-FFF2-40B4-BE49-F238E27FC236}">
                <a16:creationId xmlns:a16="http://schemas.microsoft.com/office/drawing/2014/main" id="{6730F971-C263-E2C3-92C5-B74441E6E4B5}"/>
              </a:ext>
            </a:extLst>
          </p:cNvPr>
          <p:cNvGrpSpPr/>
          <p:nvPr/>
        </p:nvGrpSpPr>
        <p:grpSpPr>
          <a:xfrm>
            <a:off x="330150" y="1747736"/>
            <a:ext cx="3935184" cy="4166652"/>
            <a:chOff x="330150" y="1747736"/>
            <a:chExt cx="3935184" cy="4166652"/>
          </a:xfrm>
        </p:grpSpPr>
        <p:grpSp>
          <p:nvGrpSpPr>
            <p:cNvPr id="4" name="Groep 3">
              <a:extLst>
                <a:ext uri="{FF2B5EF4-FFF2-40B4-BE49-F238E27FC236}">
                  <a16:creationId xmlns:a16="http://schemas.microsoft.com/office/drawing/2014/main" id="{8167D3A5-792E-5B1A-0362-37D4C1AF959A}"/>
                </a:ext>
              </a:extLst>
            </p:cNvPr>
            <p:cNvGrpSpPr/>
            <p:nvPr/>
          </p:nvGrpSpPr>
          <p:grpSpPr>
            <a:xfrm>
              <a:off x="606387" y="2578733"/>
              <a:ext cx="3175000" cy="3335655"/>
              <a:chOff x="-97871" y="-10970"/>
              <a:chExt cx="3175000" cy="3335655"/>
            </a:xfrm>
          </p:grpSpPr>
          <p:pic>
            <p:nvPicPr>
              <p:cNvPr id="5" name="Afbeelding 4" descr="Afbeelding met tekst, diagram, schermopname, ontwerp&#10;&#10;Automatisch gegenereerde beschrijving">
                <a:extLst>
                  <a:ext uri="{FF2B5EF4-FFF2-40B4-BE49-F238E27FC236}">
                    <a16:creationId xmlns:a16="http://schemas.microsoft.com/office/drawing/2014/main" id="{E7F18A95-B1DD-9FCB-CA81-29D89E2132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871" y="-10970"/>
                <a:ext cx="3175000" cy="3335655"/>
              </a:xfrm>
              <a:prstGeom prst="rect">
                <a:avLst/>
              </a:prstGeom>
              <a:noFill/>
              <a:ln>
                <a:noFill/>
              </a:ln>
            </p:spPr>
          </p:pic>
          <p:sp>
            <p:nvSpPr>
              <p:cNvPr id="6" name="Tekstvak 2">
                <a:extLst>
                  <a:ext uri="{FF2B5EF4-FFF2-40B4-BE49-F238E27FC236}">
                    <a16:creationId xmlns:a16="http://schemas.microsoft.com/office/drawing/2014/main" id="{5D7D71EF-7A99-CA19-056C-63B3B94E0804}"/>
                  </a:ext>
                </a:extLst>
              </p:cNvPr>
              <p:cNvSpPr txBox="1">
                <a:spLocks noChangeArrowheads="1"/>
              </p:cNvSpPr>
              <p:nvPr/>
            </p:nvSpPr>
            <p:spPr bwMode="auto">
              <a:xfrm>
                <a:off x="1945843" y="2955341"/>
                <a:ext cx="914400" cy="228600"/>
              </a:xfrm>
              <a:prstGeom prst="rect">
                <a:avLst/>
              </a:prstGeom>
              <a:solidFill>
                <a:schemeClr val="bg1"/>
              </a:solidFill>
              <a:ln w="3175">
                <a:noFill/>
                <a:miter lim="800000"/>
                <a:headEnd/>
                <a:tailEnd/>
              </a:ln>
            </p:spPr>
            <p:txBody>
              <a:bodyPr rot="0" vert="horz" wrap="square" lIns="91440" tIns="45720" rIns="91440" bIns="45720" anchor="t" anchorCtr="0">
                <a:noAutofit/>
              </a:bodyPr>
              <a:lstStyle/>
              <a:p>
                <a:pPr>
                  <a:lnSpc>
                    <a:spcPct val="107000"/>
                  </a:lnSpc>
                  <a:spcAft>
                    <a:spcPts val="800"/>
                  </a:spcAft>
                </a:pPr>
                <a:r>
                  <a:rPr lang="nl-NL" sz="600" kern="100">
                    <a:effectLst/>
                    <a:latin typeface="Aptos" panose="020B0004020202020204" pitchFamily="34" charset="0"/>
                    <a:ea typeface="Aptos" panose="020B0004020202020204" pitchFamily="34" charset="0"/>
                    <a:cs typeface="Arial" panose="020B0604020202020204" pitchFamily="34" charset="0"/>
                  </a:rPr>
                  <a:t>Politiek Juridisch</a:t>
                </a:r>
                <a:endParaRPr lang="nl-NL" sz="1100" kern="100">
                  <a:effectLst/>
                  <a:latin typeface="Aptos" panose="020B0004020202020204" pitchFamily="34" charset="0"/>
                  <a:ea typeface="Aptos" panose="020B0004020202020204" pitchFamily="34" charset="0"/>
                  <a:cs typeface="Arial" panose="020B0604020202020204" pitchFamily="34" charset="0"/>
                </a:endParaRPr>
              </a:p>
            </p:txBody>
          </p:sp>
        </p:grpSp>
        <p:sp>
          <p:nvSpPr>
            <p:cNvPr id="24" name="Tekstvak 23">
              <a:extLst>
                <a:ext uri="{FF2B5EF4-FFF2-40B4-BE49-F238E27FC236}">
                  <a16:creationId xmlns:a16="http://schemas.microsoft.com/office/drawing/2014/main" id="{D8EB43B3-C778-15B2-8B31-0D0B4B87278C}"/>
                </a:ext>
              </a:extLst>
            </p:cNvPr>
            <p:cNvSpPr txBox="1"/>
            <p:nvPr/>
          </p:nvSpPr>
          <p:spPr>
            <a:xfrm>
              <a:off x="330150" y="1747736"/>
              <a:ext cx="3935184" cy="830997"/>
            </a:xfrm>
            <a:prstGeom prst="rect">
              <a:avLst/>
            </a:prstGeom>
            <a:noFill/>
          </p:spPr>
          <p:txBody>
            <a:bodyPr wrap="square" rtlCol="0">
              <a:spAutoFit/>
            </a:bodyPr>
            <a:lstStyle/>
            <a:p>
              <a:pPr algn="ctr"/>
              <a:r>
                <a:rPr lang="nl-NL" sz="2400" dirty="0"/>
                <a:t>Levensloopbestendige woningen</a:t>
              </a:r>
            </a:p>
          </p:txBody>
        </p:sp>
      </p:grpSp>
      <p:grpSp>
        <p:nvGrpSpPr>
          <p:cNvPr id="35" name="Groep 34">
            <a:extLst>
              <a:ext uri="{FF2B5EF4-FFF2-40B4-BE49-F238E27FC236}">
                <a16:creationId xmlns:a16="http://schemas.microsoft.com/office/drawing/2014/main" id="{0BAD797F-7DD0-56B9-2D01-3DC3927F98ED}"/>
              </a:ext>
            </a:extLst>
          </p:cNvPr>
          <p:cNvGrpSpPr/>
          <p:nvPr/>
        </p:nvGrpSpPr>
        <p:grpSpPr>
          <a:xfrm>
            <a:off x="8410517" y="1938687"/>
            <a:ext cx="3180715" cy="3986671"/>
            <a:chOff x="8410517" y="1938687"/>
            <a:chExt cx="3180715" cy="3986671"/>
          </a:xfrm>
        </p:grpSpPr>
        <p:grpSp>
          <p:nvGrpSpPr>
            <p:cNvPr id="7" name="Groep 6">
              <a:extLst>
                <a:ext uri="{FF2B5EF4-FFF2-40B4-BE49-F238E27FC236}">
                  <a16:creationId xmlns:a16="http://schemas.microsoft.com/office/drawing/2014/main" id="{9DA11681-E5BC-CBBC-CC36-98FAB583004C}"/>
                </a:ext>
              </a:extLst>
            </p:cNvPr>
            <p:cNvGrpSpPr/>
            <p:nvPr/>
          </p:nvGrpSpPr>
          <p:grpSpPr>
            <a:xfrm>
              <a:off x="8410517" y="2581448"/>
              <a:ext cx="3180715" cy="3343910"/>
              <a:chOff x="0" y="0"/>
              <a:chExt cx="3180715" cy="3343910"/>
            </a:xfrm>
          </p:grpSpPr>
          <p:pic>
            <p:nvPicPr>
              <p:cNvPr id="8" name="Afbeelding 7" descr="Afbeelding met tekst, diagram, schermopname, ontwerp&#10;&#10;Automatisch gegenereerde beschrijving">
                <a:extLst>
                  <a:ext uri="{FF2B5EF4-FFF2-40B4-BE49-F238E27FC236}">
                    <a16:creationId xmlns:a16="http://schemas.microsoft.com/office/drawing/2014/main" id="{A9DAFC00-3960-7854-1B91-BEAE037A97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180715" cy="3343910"/>
              </a:xfrm>
              <a:prstGeom prst="rect">
                <a:avLst/>
              </a:prstGeom>
              <a:noFill/>
              <a:ln>
                <a:noFill/>
              </a:ln>
            </p:spPr>
          </p:pic>
          <p:sp>
            <p:nvSpPr>
              <p:cNvPr id="9" name="Tekstvak 2">
                <a:extLst>
                  <a:ext uri="{FF2B5EF4-FFF2-40B4-BE49-F238E27FC236}">
                    <a16:creationId xmlns:a16="http://schemas.microsoft.com/office/drawing/2014/main" id="{802C5210-EF5F-1B03-1125-DD36136F42C6}"/>
                  </a:ext>
                </a:extLst>
              </p:cNvPr>
              <p:cNvSpPr txBox="1">
                <a:spLocks noChangeArrowheads="1"/>
              </p:cNvSpPr>
              <p:nvPr/>
            </p:nvSpPr>
            <p:spPr bwMode="auto">
              <a:xfrm>
                <a:off x="1938528" y="2955341"/>
                <a:ext cx="914400" cy="228600"/>
              </a:xfrm>
              <a:prstGeom prst="rect">
                <a:avLst/>
              </a:prstGeom>
              <a:solidFill>
                <a:schemeClr val="bg1"/>
              </a:solidFill>
              <a:ln w="3175">
                <a:noFill/>
                <a:miter lim="800000"/>
                <a:headEnd/>
                <a:tailEnd/>
              </a:ln>
            </p:spPr>
            <p:txBody>
              <a:bodyPr rot="0" vert="horz" wrap="square" lIns="91440" tIns="45720" rIns="91440" bIns="45720" anchor="t" anchorCtr="0">
                <a:noAutofit/>
              </a:bodyPr>
              <a:lstStyle/>
              <a:p>
                <a:pPr>
                  <a:lnSpc>
                    <a:spcPct val="107000"/>
                  </a:lnSpc>
                  <a:spcAft>
                    <a:spcPts val="800"/>
                  </a:spcAft>
                </a:pPr>
                <a:r>
                  <a:rPr lang="nl-NL" sz="600" kern="100">
                    <a:effectLst/>
                    <a:latin typeface="Aptos" panose="020B0004020202020204" pitchFamily="34" charset="0"/>
                    <a:ea typeface="Aptos" panose="020B0004020202020204" pitchFamily="34" charset="0"/>
                    <a:cs typeface="Arial" panose="020B0604020202020204" pitchFamily="34" charset="0"/>
                  </a:rPr>
                  <a:t>Politiek Juridisch</a:t>
                </a:r>
                <a:endParaRPr lang="nl-NL" sz="1100" kern="100">
                  <a:effectLst/>
                  <a:latin typeface="Aptos" panose="020B0004020202020204" pitchFamily="34" charset="0"/>
                  <a:ea typeface="Aptos" panose="020B0004020202020204" pitchFamily="34" charset="0"/>
                  <a:cs typeface="Arial" panose="020B0604020202020204" pitchFamily="34" charset="0"/>
                </a:endParaRPr>
              </a:p>
            </p:txBody>
          </p:sp>
        </p:grpSp>
        <p:sp>
          <p:nvSpPr>
            <p:cNvPr id="32" name="Tekstvak 31">
              <a:extLst>
                <a:ext uri="{FF2B5EF4-FFF2-40B4-BE49-F238E27FC236}">
                  <a16:creationId xmlns:a16="http://schemas.microsoft.com/office/drawing/2014/main" id="{3BEEC916-C974-DB13-AF6F-1A9EFE78AAA8}"/>
                </a:ext>
              </a:extLst>
            </p:cNvPr>
            <p:cNvSpPr txBox="1"/>
            <p:nvPr/>
          </p:nvSpPr>
          <p:spPr>
            <a:xfrm>
              <a:off x="8549651" y="1938687"/>
              <a:ext cx="2985973" cy="461665"/>
            </a:xfrm>
            <a:prstGeom prst="rect">
              <a:avLst/>
            </a:prstGeom>
            <a:noFill/>
          </p:spPr>
          <p:txBody>
            <a:bodyPr wrap="square" rtlCol="0">
              <a:spAutoFit/>
            </a:bodyPr>
            <a:lstStyle/>
            <a:p>
              <a:pPr algn="ctr"/>
              <a:r>
                <a:rPr lang="nl-NL" sz="2400" dirty="0"/>
                <a:t>Kangoeroewoningen</a:t>
              </a:r>
            </a:p>
          </p:txBody>
        </p:sp>
      </p:grpSp>
      <p:grpSp>
        <p:nvGrpSpPr>
          <p:cNvPr id="36" name="Groep 35">
            <a:extLst>
              <a:ext uri="{FF2B5EF4-FFF2-40B4-BE49-F238E27FC236}">
                <a16:creationId xmlns:a16="http://schemas.microsoft.com/office/drawing/2014/main" id="{6275BC10-05F3-0E5B-3608-386DFB0B2D98}"/>
              </a:ext>
            </a:extLst>
          </p:cNvPr>
          <p:cNvGrpSpPr/>
          <p:nvPr/>
        </p:nvGrpSpPr>
        <p:grpSpPr>
          <a:xfrm>
            <a:off x="606387" y="7362607"/>
            <a:ext cx="9894985" cy="1699810"/>
            <a:chOff x="1938975" y="4970658"/>
            <a:chExt cx="9894985" cy="1699810"/>
          </a:xfrm>
        </p:grpSpPr>
        <p:sp>
          <p:nvSpPr>
            <p:cNvPr id="15" name="Tekstvak 14">
              <a:extLst>
                <a:ext uri="{FF2B5EF4-FFF2-40B4-BE49-F238E27FC236}">
                  <a16:creationId xmlns:a16="http://schemas.microsoft.com/office/drawing/2014/main" id="{D054B81B-A00C-E77B-23E4-CD17CB2B6683}"/>
                </a:ext>
              </a:extLst>
            </p:cNvPr>
            <p:cNvSpPr txBox="1"/>
            <p:nvPr/>
          </p:nvSpPr>
          <p:spPr>
            <a:xfrm>
              <a:off x="1938975" y="5884572"/>
              <a:ext cx="1059560" cy="523220"/>
            </a:xfrm>
            <a:prstGeom prst="rect">
              <a:avLst/>
            </a:prstGeom>
            <a:noFill/>
          </p:spPr>
          <p:txBody>
            <a:bodyPr wrap="square" rtlCol="0">
              <a:spAutoFit/>
            </a:bodyPr>
            <a:lstStyle/>
            <a:p>
              <a:r>
                <a:rPr lang="nl-NL" sz="2800" dirty="0"/>
                <a:t>7,8</a:t>
              </a:r>
            </a:p>
          </p:txBody>
        </p:sp>
        <p:sp>
          <p:nvSpPr>
            <p:cNvPr id="16" name="Tekstvak 15">
              <a:extLst>
                <a:ext uri="{FF2B5EF4-FFF2-40B4-BE49-F238E27FC236}">
                  <a16:creationId xmlns:a16="http://schemas.microsoft.com/office/drawing/2014/main" id="{87480AEB-AAB0-2097-5AC7-A965AF1EE9E8}"/>
                </a:ext>
              </a:extLst>
            </p:cNvPr>
            <p:cNvSpPr txBox="1"/>
            <p:nvPr/>
          </p:nvSpPr>
          <p:spPr>
            <a:xfrm>
              <a:off x="8045728" y="5884572"/>
              <a:ext cx="3788232" cy="523220"/>
            </a:xfrm>
            <a:prstGeom prst="rect">
              <a:avLst/>
            </a:prstGeom>
            <a:noFill/>
          </p:spPr>
          <p:txBody>
            <a:bodyPr wrap="square" rtlCol="0">
              <a:spAutoFit/>
            </a:bodyPr>
            <a:lstStyle/>
            <a:p>
              <a:pPr algn="ctr"/>
              <a:r>
                <a:rPr lang="nl-NL" sz="2800"/>
                <a:t>5,9</a:t>
              </a:r>
              <a:endParaRPr lang="nl-NL"/>
            </a:p>
          </p:txBody>
        </p:sp>
        <p:sp>
          <p:nvSpPr>
            <p:cNvPr id="17" name="Tekstvak 16">
              <a:extLst>
                <a:ext uri="{FF2B5EF4-FFF2-40B4-BE49-F238E27FC236}">
                  <a16:creationId xmlns:a16="http://schemas.microsoft.com/office/drawing/2014/main" id="{CC9AE193-8069-9B80-BB07-EF2B379E0905}"/>
                </a:ext>
              </a:extLst>
            </p:cNvPr>
            <p:cNvSpPr txBox="1"/>
            <p:nvPr/>
          </p:nvSpPr>
          <p:spPr>
            <a:xfrm>
              <a:off x="4146967" y="5992297"/>
              <a:ext cx="3788232" cy="523220"/>
            </a:xfrm>
            <a:prstGeom prst="rect">
              <a:avLst/>
            </a:prstGeom>
            <a:noFill/>
          </p:spPr>
          <p:txBody>
            <a:bodyPr wrap="square" rtlCol="0">
              <a:spAutoFit/>
            </a:bodyPr>
            <a:lstStyle/>
            <a:p>
              <a:pPr algn="ctr"/>
              <a:r>
                <a:rPr lang="nl-NL" sz="2800"/>
                <a:t>6,8</a:t>
              </a:r>
              <a:endParaRPr lang="nl-NL"/>
            </a:p>
          </p:txBody>
        </p:sp>
        <p:pic>
          <p:nvPicPr>
            <p:cNvPr id="18" name="Afbeelding 17">
              <a:extLst>
                <a:ext uri="{FF2B5EF4-FFF2-40B4-BE49-F238E27FC236}">
                  <a16:creationId xmlns:a16="http://schemas.microsoft.com/office/drawing/2014/main" id="{11E9498C-020C-1493-3E08-484C4ADEC1E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52" b="98016" l="9143" r="89143">
                          <a14:foregroundMark x1="52000" y1="95238" x2="52000" y2="95238"/>
                          <a14:foregroundMark x1="58286" y1="34127" x2="58286" y2="34127"/>
                          <a14:foregroundMark x1="30286" y1="15873" x2="30286" y2="15873"/>
                          <a14:foregroundMark x1="15429" y1="6349" x2="15429" y2="6349"/>
                          <a14:foregroundMark x1="50286" y1="98016" x2="50286" y2="98016"/>
                        </a14:backgroundRemoval>
                      </a14:imgEffect>
                    </a14:imgLayer>
                  </a14:imgProps>
                </a:ext>
              </a:extLst>
            </a:blip>
            <a:stretch>
              <a:fillRect/>
            </a:stretch>
          </p:blipFill>
          <p:spPr>
            <a:xfrm>
              <a:off x="3085202" y="4970658"/>
              <a:ext cx="1141425" cy="1643653"/>
            </a:xfrm>
            <a:prstGeom prst="rect">
              <a:avLst/>
            </a:prstGeom>
          </p:spPr>
        </p:pic>
        <p:pic>
          <p:nvPicPr>
            <p:cNvPr id="19" name="Afbeelding 18">
              <a:extLst>
                <a:ext uri="{FF2B5EF4-FFF2-40B4-BE49-F238E27FC236}">
                  <a16:creationId xmlns:a16="http://schemas.microsoft.com/office/drawing/2014/main" id="{DBC5CCC1-D60C-013E-44CA-A98F7D5C5BF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073" b="98381" l="4795" r="94521">
                          <a14:foregroundMark x1="12329" y1="65182" x2="12329" y2="65182"/>
                          <a14:foregroundMark x1="31507" y1="93117" x2="31507" y2="93117"/>
                          <a14:foregroundMark x1="47945" y1="95547" x2="47945" y2="95547"/>
                          <a14:foregroundMark x1="49315" y1="99190" x2="49315" y2="99190"/>
                          <a14:foregroundMark x1="6849" y1="74089" x2="6849" y2="74089"/>
                          <a14:foregroundMark x1="84932" y1="79757" x2="84932" y2="79757"/>
                          <a14:foregroundMark x1="89726" y1="78947" x2="89726" y2="78947"/>
                          <a14:foregroundMark x1="95890" y1="70850" x2="95890" y2="70850"/>
                          <a14:foregroundMark x1="4795" y1="71660" x2="4795" y2="71660"/>
                          <a14:foregroundMark x1="26027" y1="6478" x2="26027" y2="6478"/>
                          <a14:foregroundMark x1="76027" y1="6073" x2="76027" y2="6073"/>
                        </a14:backgroundRemoval>
                      </a14:imgEffect>
                    </a14:imgLayer>
                  </a14:imgProps>
                </a:ext>
              </a:extLst>
            </a:blip>
            <a:stretch>
              <a:fillRect/>
            </a:stretch>
          </p:blipFill>
          <p:spPr>
            <a:xfrm>
              <a:off x="6882074" y="5060608"/>
              <a:ext cx="918384" cy="1553703"/>
            </a:xfrm>
            <a:prstGeom prst="rect">
              <a:avLst/>
            </a:prstGeom>
          </p:spPr>
        </p:pic>
        <p:pic>
          <p:nvPicPr>
            <p:cNvPr id="20" name="Afbeelding 19">
              <a:extLst>
                <a:ext uri="{FF2B5EF4-FFF2-40B4-BE49-F238E27FC236}">
                  <a16:creationId xmlns:a16="http://schemas.microsoft.com/office/drawing/2014/main" id="{B9A1F94D-ABBE-A5D8-6B9C-D33D74C972C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00" b="98000" l="2817" r="92254">
                          <a14:foregroundMark x1="24648" y1="8400" x2="24648" y2="8400"/>
                          <a14:foregroundMark x1="30986" y1="5200" x2="30986" y2="5200"/>
                          <a14:foregroundMark x1="74648" y1="4800" x2="74648" y2="4800"/>
                          <a14:foregroundMark x1="3521" y1="67200" x2="3521" y2="67200"/>
                          <a14:foregroundMark x1="92254" y1="65200" x2="92254" y2="65200"/>
                          <a14:foregroundMark x1="71127" y1="93600" x2="71127" y2="93600"/>
                          <a14:foregroundMark x1="51408" y1="94400" x2="51408" y2="94400"/>
                          <a14:foregroundMark x1="50704" y1="98000" x2="50704" y2="98000"/>
                        </a14:backgroundRemoval>
                      </a14:imgEffect>
                    </a14:imgLayer>
                  </a14:imgProps>
                </a:ext>
              </a:extLst>
            </a:blip>
            <a:stretch>
              <a:fillRect/>
            </a:stretch>
          </p:blipFill>
          <p:spPr>
            <a:xfrm>
              <a:off x="10826833" y="5060608"/>
              <a:ext cx="914399" cy="1609860"/>
            </a:xfrm>
            <a:prstGeom prst="rect">
              <a:avLst/>
            </a:prstGeom>
          </p:spPr>
        </p:pic>
      </p:grpSp>
    </p:spTree>
    <p:extLst>
      <p:ext uri="{BB962C8B-B14F-4D97-AF65-F5344CB8AC3E}">
        <p14:creationId xmlns:p14="http://schemas.microsoft.com/office/powerpoint/2010/main" val="514000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6DCD8-635E-F238-6E21-31A2EC7963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E8DBF8-49C4-8E61-E864-C4201D9DC933}"/>
              </a:ext>
            </a:extLst>
          </p:cNvPr>
          <p:cNvSpPr>
            <a:spLocks noGrp="1"/>
          </p:cNvSpPr>
          <p:nvPr>
            <p:ph type="title"/>
          </p:nvPr>
        </p:nvSpPr>
        <p:spPr/>
        <p:txBody>
          <a:bodyPr/>
          <a:lstStyle/>
          <a:p>
            <a:r>
              <a:rPr lang="nl-NL"/>
              <a:t>Het beste concept ontwerp</a:t>
            </a:r>
          </a:p>
        </p:txBody>
      </p:sp>
      <p:cxnSp>
        <p:nvCxnSpPr>
          <p:cNvPr id="13" name="Rechte verbindingslijn 12">
            <a:extLst>
              <a:ext uri="{FF2B5EF4-FFF2-40B4-BE49-F238E27FC236}">
                <a16:creationId xmlns:a16="http://schemas.microsoft.com/office/drawing/2014/main" id="{B0A585F1-7EB4-AF53-DD54-64F9DAFFEAE7}"/>
              </a:ext>
            </a:extLst>
          </p:cNvPr>
          <p:cNvCxnSpPr/>
          <p:nvPr/>
        </p:nvCxnSpPr>
        <p:spPr>
          <a:xfrm>
            <a:off x="4265334" y="2421020"/>
            <a:ext cx="0" cy="34164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6451F23A-A3B3-3773-112F-8F96BDBBD027}"/>
              </a:ext>
            </a:extLst>
          </p:cNvPr>
          <p:cNvCxnSpPr/>
          <p:nvPr/>
        </p:nvCxnSpPr>
        <p:spPr>
          <a:xfrm>
            <a:off x="8034879" y="2354547"/>
            <a:ext cx="0" cy="3416439"/>
          </a:xfrm>
          <a:prstGeom prst="line">
            <a:avLst/>
          </a:prstGeom>
        </p:spPr>
        <p:style>
          <a:lnRef idx="2">
            <a:schemeClr val="accent1"/>
          </a:lnRef>
          <a:fillRef idx="0">
            <a:schemeClr val="accent1"/>
          </a:fillRef>
          <a:effectRef idx="1">
            <a:schemeClr val="accent1"/>
          </a:effectRef>
          <a:fontRef idx="minor">
            <a:schemeClr val="tx1"/>
          </a:fontRef>
        </p:style>
      </p:cxnSp>
      <p:grpSp>
        <p:nvGrpSpPr>
          <p:cNvPr id="34" name="Groep 33">
            <a:extLst>
              <a:ext uri="{FF2B5EF4-FFF2-40B4-BE49-F238E27FC236}">
                <a16:creationId xmlns:a16="http://schemas.microsoft.com/office/drawing/2014/main" id="{820431C7-90F3-E1B2-1707-243300CEE70E}"/>
              </a:ext>
            </a:extLst>
          </p:cNvPr>
          <p:cNvGrpSpPr/>
          <p:nvPr/>
        </p:nvGrpSpPr>
        <p:grpSpPr>
          <a:xfrm>
            <a:off x="4517389" y="1938687"/>
            <a:ext cx="3157220" cy="3879987"/>
            <a:chOff x="4517389" y="1938687"/>
            <a:chExt cx="3157220" cy="3879987"/>
          </a:xfrm>
        </p:grpSpPr>
        <p:grpSp>
          <p:nvGrpSpPr>
            <p:cNvPr id="10" name="Groep 9">
              <a:extLst>
                <a:ext uri="{FF2B5EF4-FFF2-40B4-BE49-F238E27FC236}">
                  <a16:creationId xmlns:a16="http://schemas.microsoft.com/office/drawing/2014/main" id="{D3D9B71F-E062-677F-818F-454BE7B9CFA9}"/>
                </a:ext>
              </a:extLst>
            </p:cNvPr>
            <p:cNvGrpSpPr/>
            <p:nvPr/>
          </p:nvGrpSpPr>
          <p:grpSpPr>
            <a:xfrm>
              <a:off x="4517389" y="2500164"/>
              <a:ext cx="3157220" cy="3318510"/>
              <a:chOff x="0" y="0"/>
              <a:chExt cx="3157220" cy="3318510"/>
            </a:xfrm>
          </p:grpSpPr>
          <p:pic>
            <p:nvPicPr>
              <p:cNvPr id="11" name="Afbeelding 10" descr="Afbeelding met tekst, diagram, schermopname, Kleurrijkheid&#10;&#10;Automatisch gegenereerde beschrijving">
                <a:extLst>
                  <a:ext uri="{FF2B5EF4-FFF2-40B4-BE49-F238E27FC236}">
                    <a16:creationId xmlns:a16="http://schemas.microsoft.com/office/drawing/2014/main" id="{F4FD85C2-A51A-3DDD-9980-6957C967F0C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157220" cy="3318510"/>
              </a:xfrm>
              <a:prstGeom prst="rect">
                <a:avLst/>
              </a:prstGeom>
              <a:noFill/>
              <a:ln>
                <a:noFill/>
              </a:ln>
            </p:spPr>
          </p:pic>
          <p:sp>
            <p:nvSpPr>
              <p:cNvPr id="12" name="Tekstvak 2">
                <a:extLst>
                  <a:ext uri="{FF2B5EF4-FFF2-40B4-BE49-F238E27FC236}">
                    <a16:creationId xmlns:a16="http://schemas.microsoft.com/office/drawing/2014/main" id="{F424AF00-F8CB-DFB8-0B7D-48BF5B12B918}"/>
                  </a:ext>
                </a:extLst>
              </p:cNvPr>
              <p:cNvSpPr txBox="1">
                <a:spLocks noChangeArrowheads="1"/>
              </p:cNvSpPr>
              <p:nvPr/>
            </p:nvSpPr>
            <p:spPr bwMode="auto">
              <a:xfrm>
                <a:off x="1880006" y="2948026"/>
                <a:ext cx="914400" cy="228600"/>
              </a:xfrm>
              <a:prstGeom prst="rect">
                <a:avLst/>
              </a:prstGeom>
              <a:solidFill>
                <a:schemeClr val="bg1"/>
              </a:solidFill>
              <a:ln w="3175">
                <a:noFill/>
                <a:miter lim="800000"/>
                <a:headEnd/>
                <a:tailEnd/>
              </a:ln>
            </p:spPr>
            <p:txBody>
              <a:bodyPr rot="0" vert="horz" wrap="square" lIns="91440" tIns="45720" rIns="91440" bIns="45720" anchor="t" anchorCtr="0">
                <a:noAutofit/>
              </a:bodyPr>
              <a:lstStyle/>
              <a:p>
                <a:pPr>
                  <a:lnSpc>
                    <a:spcPct val="107000"/>
                  </a:lnSpc>
                  <a:spcAft>
                    <a:spcPts val="800"/>
                  </a:spcAft>
                </a:pPr>
                <a:r>
                  <a:rPr lang="nl-NL" sz="600" kern="100">
                    <a:effectLst/>
                    <a:latin typeface="Aptos" panose="020B0004020202020204" pitchFamily="34" charset="0"/>
                    <a:ea typeface="Aptos" panose="020B0004020202020204" pitchFamily="34" charset="0"/>
                    <a:cs typeface="Arial" panose="020B0604020202020204" pitchFamily="34" charset="0"/>
                  </a:rPr>
                  <a:t>Politiek Juridisch</a:t>
                </a:r>
                <a:endParaRPr lang="nl-NL" sz="1100" kern="100">
                  <a:effectLst/>
                  <a:latin typeface="Aptos" panose="020B0004020202020204" pitchFamily="34" charset="0"/>
                  <a:ea typeface="Aptos" panose="020B0004020202020204" pitchFamily="34" charset="0"/>
                  <a:cs typeface="Arial" panose="020B0604020202020204" pitchFamily="34" charset="0"/>
                </a:endParaRPr>
              </a:p>
            </p:txBody>
          </p:sp>
        </p:grpSp>
        <p:sp>
          <p:nvSpPr>
            <p:cNvPr id="26" name="Tekstvak 25">
              <a:extLst>
                <a:ext uri="{FF2B5EF4-FFF2-40B4-BE49-F238E27FC236}">
                  <a16:creationId xmlns:a16="http://schemas.microsoft.com/office/drawing/2014/main" id="{B98DC69B-C763-A8E3-C9FC-4699D2D0627E}"/>
                </a:ext>
              </a:extLst>
            </p:cNvPr>
            <p:cNvSpPr txBox="1"/>
            <p:nvPr/>
          </p:nvSpPr>
          <p:spPr>
            <a:xfrm>
              <a:off x="4761171" y="1938687"/>
              <a:ext cx="2669657" cy="461665"/>
            </a:xfrm>
            <a:prstGeom prst="rect">
              <a:avLst/>
            </a:prstGeom>
            <a:noFill/>
          </p:spPr>
          <p:txBody>
            <a:bodyPr wrap="square" rtlCol="0">
              <a:spAutoFit/>
            </a:bodyPr>
            <a:lstStyle/>
            <a:p>
              <a:pPr algn="ctr"/>
              <a:r>
                <a:rPr lang="nl-NL" sz="2400" dirty="0"/>
                <a:t>Seniorenwoningen</a:t>
              </a:r>
            </a:p>
          </p:txBody>
        </p:sp>
      </p:grpSp>
      <p:grpSp>
        <p:nvGrpSpPr>
          <p:cNvPr id="3" name="Groep 2">
            <a:extLst>
              <a:ext uri="{FF2B5EF4-FFF2-40B4-BE49-F238E27FC236}">
                <a16:creationId xmlns:a16="http://schemas.microsoft.com/office/drawing/2014/main" id="{CD7A6BDF-C01F-0F6E-2CD5-55E8BEFA3DF1}"/>
              </a:ext>
            </a:extLst>
          </p:cNvPr>
          <p:cNvGrpSpPr/>
          <p:nvPr/>
        </p:nvGrpSpPr>
        <p:grpSpPr>
          <a:xfrm>
            <a:off x="330150" y="1747736"/>
            <a:ext cx="3935184" cy="4166652"/>
            <a:chOff x="330150" y="1747736"/>
            <a:chExt cx="3935184" cy="4166652"/>
          </a:xfrm>
        </p:grpSpPr>
        <p:grpSp>
          <p:nvGrpSpPr>
            <p:cNvPr id="4" name="Groep 3">
              <a:extLst>
                <a:ext uri="{FF2B5EF4-FFF2-40B4-BE49-F238E27FC236}">
                  <a16:creationId xmlns:a16="http://schemas.microsoft.com/office/drawing/2014/main" id="{DC390C07-AEC9-C495-00B2-4EDF2A30E8D4}"/>
                </a:ext>
              </a:extLst>
            </p:cNvPr>
            <p:cNvGrpSpPr/>
            <p:nvPr/>
          </p:nvGrpSpPr>
          <p:grpSpPr>
            <a:xfrm>
              <a:off x="606387" y="2578733"/>
              <a:ext cx="3175000" cy="3335655"/>
              <a:chOff x="-97871" y="-10970"/>
              <a:chExt cx="3175000" cy="3335655"/>
            </a:xfrm>
          </p:grpSpPr>
          <p:pic>
            <p:nvPicPr>
              <p:cNvPr id="5" name="Afbeelding 4" descr="Afbeelding met tekst, diagram, schermopname, ontwerp&#10;&#10;Automatisch gegenereerde beschrijving">
                <a:extLst>
                  <a:ext uri="{FF2B5EF4-FFF2-40B4-BE49-F238E27FC236}">
                    <a16:creationId xmlns:a16="http://schemas.microsoft.com/office/drawing/2014/main" id="{B564916E-2519-9E66-7E8C-D6514422D6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871" y="-10970"/>
                <a:ext cx="3175000" cy="3335655"/>
              </a:xfrm>
              <a:prstGeom prst="rect">
                <a:avLst/>
              </a:prstGeom>
              <a:noFill/>
              <a:ln>
                <a:noFill/>
              </a:ln>
            </p:spPr>
          </p:pic>
          <p:sp>
            <p:nvSpPr>
              <p:cNvPr id="6" name="Tekstvak 2">
                <a:extLst>
                  <a:ext uri="{FF2B5EF4-FFF2-40B4-BE49-F238E27FC236}">
                    <a16:creationId xmlns:a16="http://schemas.microsoft.com/office/drawing/2014/main" id="{AF87C98F-2927-611E-334C-86F69948EE4C}"/>
                  </a:ext>
                </a:extLst>
              </p:cNvPr>
              <p:cNvSpPr txBox="1">
                <a:spLocks noChangeArrowheads="1"/>
              </p:cNvSpPr>
              <p:nvPr/>
            </p:nvSpPr>
            <p:spPr bwMode="auto">
              <a:xfrm>
                <a:off x="1945843" y="2955341"/>
                <a:ext cx="914400" cy="228600"/>
              </a:xfrm>
              <a:prstGeom prst="rect">
                <a:avLst/>
              </a:prstGeom>
              <a:solidFill>
                <a:schemeClr val="bg1"/>
              </a:solidFill>
              <a:ln w="3175">
                <a:noFill/>
                <a:miter lim="800000"/>
                <a:headEnd/>
                <a:tailEnd/>
              </a:ln>
            </p:spPr>
            <p:txBody>
              <a:bodyPr rot="0" vert="horz" wrap="square" lIns="91440" tIns="45720" rIns="91440" bIns="45720" anchor="t" anchorCtr="0">
                <a:noAutofit/>
              </a:bodyPr>
              <a:lstStyle/>
              <a:p>
                <a:pPr>
                  <a:lnSpc>
                    <a:spcPct val="107000"/>
                  </a:lnSpc>
                  <a:spcAft>
                    <a:spcPts val="800"/>
                  </a:spcAft>
                </a:pPr>
                <a:r>
                  <a:rPr lang="nl-NL" sz="600" kern="100">
                    <a:effectLst/>
                    <a:latin typeface="Aptos" panose="020B0004020202020204" pitchFamily="34" charset="0"/>
                    <a:ea typeface="Aptos" panose="020B0004020202020204" pitchFamily="34" charset="0"/>
                    <a:cs typeface="Arial" panose="020B0604020202020204" pitchFamily="34" charset="0"/>
                  </a:rPr>
                  <a:t>Politiek Juridisch</a:t>
                </a:r>
                <a:endParaRPr lang="nl-NL" sz="1100" kern="100">
                  <a:effectLst/>
                  <a:latin typeface="Aptos" panose="020B0004020202020204" pitchFamily="34" charset="0"/>
                  <a:ea typeface="Aptos" panose="020B0004020202020204" pitchFamily="34" charset="0"/>
                  <a:cs typeface="Arial" panose="020B0604020202020204" pitchFamily="34" charset="0"/>
                </a:endParaRPr>
              </a:p>
            </p:txBody>
          </p:sp>
        </p:grpSp>
        <p:sp>
          <p:nvSpPr>
            <p:cNvPr id="24" name="Tekstvak 23">
              <a:extLst>
                <a:ext uri="{FF2B5EF4-FFF2-40B4-BE49-F238E27FC236}">
                  <a16:creationId xmlns:a16="http://schemas.microsoft.com/office/drawing/2014/main" id="{D07986DD-938B-E396-EED5-3FE63E659BAE}"/>
                </a:ext>
              </a:extLst>
            </p:cNvPr>
            <p:cNvSpPr txBox="1"/>
            <p:nvPr/>
          </p:nvSpPr>
          <p:spPr>
            <a:xfrm>
              <a:off x="330150" y="1747736"/>
              <a:ext cx="3935184" cy="830997"/>
            </a:xfrm>
            <a:prstGeom prst="rect">
              <a:avLst/>
            </a:prstGeom>
            <a:noFill/>
          </p:spPr>
          <p:txBody>
            <a:bodyPr wrap="square" rtlCol="0">
              <a:spAutoFit/>
            </a:bodyPr>
            <a:lstStyle/>
            <a:p>
              <a:pPr algn="ctr"/>
              <a:r>
                <a:rPr lang="nl-NL" sz="2400" dirty="0"/>
                <a:t>Levensloopbestendige woningen</a:t>
              </a:r>
            </a:p>
          </p:txBody>
        </p:sp>
      </p:grpSp>
      <p:grpSp>
        <p:nvGrpSpPr>
          <p:cNvPr id="35" name="Groep 34">
            <a:extLst>
              <a:ext uri="{FF2B5EF4-FFF2-40B4-BE49-F238E27FC236}">
                <a16:creationId xmlns:a16="http://schemas.microsoft.com/office/drawing/2014/main" id="{41B13E6B-E584-E9D7-55B4-168CD50248C0}"/>
              </a:ext>
            </a:extLst>
          </p:cNvPr>
          <p:cNvGrpSpPr/>
          <p:nvPr/>
        </p:nvGrpSpPr>
        <p:grpSpPr>
          <a:xfrm>
            <a:off x="8410517" y="1938687"/>
            <a:ext cx="3180715" cy="3986671"/>
            <a:chOff x="8410517" y="1938687"/>
            <a:chExt cx="3180715" cy="3986671"/>
          </a:xfrm>
        </p:grpSpPr>
        <p:grpSp>
          <p:nvGrpSpPr>
            <p:cNvPr id="7" name="Groep 6">
              <a:extLst>
                <a:ext uri="{FF2B5EF4-FFF2-40B4-BE49-F238E27FC236}">
                  <a16:creationId xmlns:a16="http://schemas.microsoft.com/office/drawing/2014/main" id="{DA067FC5-46F9-741D-2C2A-B9D4C9282815}"/>
                </a:ext>
              </a:extLst>
            </p:cNvPr>
            <p:cNvGrpSpPr/>
            <p:nvPr/>
          </p:nvGrpSpPr>
          <p:grpSpPr>
            <a:xfrm>
              <a:off x="8410517" y="2581448"/>
              <a:ext cx="3180715" cy="3343910"/>
              <a:chOff x="0" y="0"/>
              <a:chExt cx="3180715" cy="3343910"/>
            </a:xfrm>
          </p:grpSpPr>
          <p:pic>
            <p:nvPicPr>
              <p:cNvPr id="8" name="Afbeelding 7" descr="Afbeelding met tekst, diagram, schermopname, ontwerp&#10;&#10;Automatisch gegenereerde beschrijving">
                <a:extLst>
                  <a:ext uri="{FF2B5EF4-FFF2-40B4-BE49-F238E27FC236}">
                    <a16:creationId xmlns:a16="http://schemas.microsoft.com/office/drawing/2014/main" id="{E1B16F53-958A-7555-6141-770242EC4F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180715" cy="3343910"/>
              </a:xfrm>
              <a:prstGeom prst="rect">
                <a:avLst/>
              </a:prstGeom>
              <a:noFill/>
              <a:ln>
                <a:noFill/>
              </a:ln>
            </p:spPr>
          </p:pic>
          <p:sp>
            <p:nvSpPr>
              <p:cNvPr id="9" name="Tekstvak 2">
                <a:extLst>
                  <a:ext uri="{FF2B5EF4-FFF2-40B4-BE49-F238E27FC236}">
                    <a16:creationId xmlns:a16="http://schemas.microsoft.com/office/drawing/2014/main" id="{DADCAA6C-2DFA-3410-50B6-5EFBE65D69EF}"/>
                  </a:ext>
                </a:extLst>
              </p:cNvPr>
              <p:cNvSpPr txBox="1">
                <a:spLocks noChangeArrowheads="1"/>
              </p:cNvSpPr>
              <p:nvPr/>
            </p:nvSpPr>
            <p:spPr bwMode="auto">
              <a:xfrm>
                <a:off x="1938528" y="2955341"/>
                <a:ext cx="914400" cy="228600"/>
              </a:xfrm>
              <a:prstGeom prst="rect">
                <a:avLst/>
              </a:prstGeom>
              <a:solidFill>
                <a:schemeClr val="bg1"/>
              </a:solidFill>
              <a:ln w="3175">
                <a:noFill/>
                <a:miter lim="800000"/>
                <a:headEnd/>
                <a:tailEnd/>
              </a:ln>
            </p:spPr>
            <p:txBody>
              <a:bodyPr rot="0" vert="horz" wrap="square" lIns="91440" tIns="45720" rIns="91440" bIns="45720" anchor="t" anchorCtr="0">
                <a:noAutofit/>
              </a:bodyPr>
              <a:lstStyle/>
              <a:p>
                <a:pPr>
                  <a:lnSpc>
                    <a:spcPct val="107000"/>
                  </a:lnSpc>
                  <a:spcAft>
                    <a:spcPts val="800"/>
                  </a:spcAft>
                </a:pPr>
                <a:r>
                  <a:rPr lang="nl-NL" sz="600" kern="100">
                    <a:effectLst/>
                    <a:latin typeface="Aptos" panose="020B0004020202020204" pitchFamily="34" charset="0"/>
                    <a:ea typeface="Aptos" panose="020B0004020202020204" pitchFamily="34" charset="0"/>
                    <a:cs typeface="Arial" panose="020B0604020202020204" pitchFamily="34" charset="0"/>
                  </a:rPr>
                  <a:t>Politiek Juridisch</a:t>
                </a:r>
                <a:endParaRPr lang="nl-NL" sz="1100" kern="100">
                  <a:effectLst/>
                  <a:latin typeface="Aptos" panose="020B0004020202020204" pitchFamily="34" charset="0"/>
                  <a:ea typeface="Aptos" panose="020B0004020202020204" pitchFamily="34" charset="0"/>
                  <a:cs typeface="Arial" panose="020B0604020202020204" pitchFamily="34" charset="0"/>
                </a:endParaRPr>
              </a:p>
            </p:txBody>
          </p:sp>
        </p:grpSp>
        <p:sp>
          <p:nvSpPr>
            <p:cNvPr id="32" name="Tekstvak 31">
              <a:extLst>
                <a:ext uri="{FF2B5EF4-FFF2-40B4-BE49-F238E27FC236}">
                  <a16:creationId xmlns:a16="http://schemas.microsoft.com/office/drawing/2014/main" id="{277F2490-B821-346B-8BAB-8B9C7622DC4C}"/>
                </a:ext>
              </a:extLst>
            </p:cNvPr>
            <p:cNvSpPr txBox="1"/>
            <p:nvPr/>
          </p:nvSpPr>
          <p:spPr>
            <a:xfrm>
              <a:off x="8549651" y="1938687"/>
              <a:ext cx="2985973" cy="461665"/>
            </a:xfrm>
            <a:prstGeom prst="rect">
              <a:avLst/>
            </a:prstGeom>
            <a:noFill/>
          </p:spPr>
          <p:txBody>
            <a:bodyPr wrap="square" rtlCol="0">
              <a:spAutoFit/>
            </a:bodyPr>
            <a:lstStyle/>
            <a:p>
              <a:pPr algn="ctr"/>
              <a:r>
                <a:rPr lang="nl-NL" sz="2400" dirty="0"/>
                <a:t>Kangoeroewoningen</a:t>
              </a:r>
            </a:p>
          </p:txBody>
        </p:sp>
      </p:grpSp>
      <p:grpSp>
        <p:nvGrpSpPr>
          <p:cNvPr id="36" name="Groep 35">
            <a:extLst>
              <a:ext uri="{FF2B5EF4-FFF2-40B4-BE49-F238E27FC236}">
                <a16:creationId xmlns:a16="http://schemas.microsoft.com/office/drawing/2014/main" id="{67836813-8D15-D715-E39D-739B9FFCD068}"/>
              </a:ext>
            </a:extLst>
          </p:cNvPr>
          <p:cNvGrpSpPr/>
          <p:nvPr/>
        </p:nvGrpSpPr>
        <p:grpSpPr>
          <a:xfrm>
            <a:off x="1859524" y="4800617"/>
            <a:ext cx="10005293" cy="1643653"/>
            <a:chOff x="2003392" y="5026815"/>
            <a:chExt cx="10005293" cy="1643653"/>
          </a:xfrm>
        </p:grpSpPr>
        <p:sp>
          <p:nvSpPr>
            <p:cNvPr id="15" name="Tekstvak 14">
              <a:extLst>
                <a:ext uri="{FF2B5EF4-FFF2-40B4-BE49-F238E27FC236}">
                  <a16:creationId xmlns:a16="http://schemas.microsoft.com/office/drawing/2014/main" id="{493214FA-DD07-3872-C1AA-4DFCAFD61DCA}"/>
                </a:ext>
              </a:extLst>
            </p:cNvPr>
            <p:cNvSpPr txBox="1"/>
            <p:nvPr/>
          </p:nvSpPr>
          <p:spPr>
            <a:xfrm>
              <a:off x="2003392" y="5884572"/>
              <a:ext cx="1059560" cy="523220"/>
            </a:xfrm>
            <a:prstGeom prst="rect">
              <a:avLst/>
            </a:prstGeom>
            <a:noFill/>
          </p:spPr>
          <p:txBody>
            <a:bodyPr wrap="square" rtlCol="0">
              <a:spAutoFit/>
            </a:bodyPr>
            <a:lstStyle/>
            <a:p>
              <a:r>
                <a:rPr lang="nl-NL" sz="2800" dirty="0"/>
                <a:t>7,8</a:t>
              </a:r>
            </a:p>
          </p:txBody>
        </p:sp>
        <p:sp>
          <p:nvSpPr>
            <p:cNvPr id="16" name="Tekstvak 15">
              <a:extLst>
                <a:ext uri="{FF2B5EF4-FFF2-40B4-BE49-F238E27FC236}">
                  <a16:creationId xmlns:a16="http://schemas.microsoft.com/office/drawing/2014/main" id="{8EE54AC7-A8E2-A1DC-DA4F-F08F4D0FF359}"/>
                </a:ext>
              </a:extLst>
            </p:cNvPr>
            <p:cNvSpPr txBox="1"/>
            <p:nvPr/>
          </p:nvSpPr>
          <p:spPr>
            <a:xfrm>
              <a:off x="8220453" y="5884572"/>
              <a:ext cx="3788232" cy="523220"/>
            </a:xfrm>
            <a:prstGeom prst="rect">
              <a:avLst/>
            </a:prstGeom>
            <a:noFill/>
          </p:spPr>
          <p:txBody>
            <a:bodyPr wrap="square" rtlCol="0">
              <a:spAutoFit/>
            </a:bodyPr>
            <a:lstStyle/>
            <a:p>
              <a:pPr algn="ctr"/>
              <a:r>
                <a:rPr lang="nl-NL" sz="2800" dirty="0"/>
                <a:t>5,9</a:t>
              </a:r>
              <a:endParaRPr lang="nl-NL" dirty="0"/>
            </a:p>
          </p:txBody>
        </p:sp>
        <p:sp>
          <p:nvSpPr>
            <p:cNvPr id="17" name="Tekstvak 16">
              <a:extLst>
                <a:ext uri="{FF2B5EF4-FFF2-40B4-BE49-F238E27FC236}">
                  <a16:creationId xmlns:a16="http://schemas.microsoft.com/office/drawing/2014/main" id="{C94DCFB3-0BB5-A58D-BA9F-246FA069991D}"/>
                </a:ext>
              </a:extLst>
            </p:cNvPr>
            <p:cNvSpPr txBox="1"/>
            <p:nvPr/>
          </p:nvSpPr>
          <p:spPr>
            <a:xfrm>
              <a:off x="4307718" y="5881857"/>
              <a:ext cx="3788232" cy="523220"/>
            </a:xfrm>
            <a:prstGeom prst="rect">
              <a:avLst/>
            </a:prstGeom>
            <a:noFill/>
          </p:spPr>
          <p:txBody>
            <a:bodyPr wrap="square" rtlCol="0">
              <a:spAutoFit/>
            </a:bodyPr>
            <a:lstStyle/>
            <a:p>
              <a:pPr algn="ctr"/>
              <a:r>
                <a:rPr lang="nl-NL" sz="2800"/>
                <a:t>6,8</a:t>
              </a:r>
              <a:endParaRPr lang="nl-NL"/>
            </a:p>
          </p:txBody>
        </p:sp>
        <p:pic>
          <p:nvPicPr>
            <p:cNvPr id="18" name="Afbeelding 17">
              <a:extLst>
                <a:ext uri="{FF2B5EF4-FFF2-40B4-BE49-F238E27FC236}">
                  <a16:creationId xmlns:a16="http://schemas.microsoft.com/office/drawing/2014/main" id="{C24E80F5-5FBE-4749-BCBC-F808829508C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52" b="98016" l="9143" r="89143">
                          <a14:foregroundMark x1="52000" y1="95238" x2="52000" y2="95238"/>
                          <a14:foregroundMark x1="58286" y1="34127" x2="58286" y2="34127"/>
                          <a14:foregroundMark x1="30286" y1="15873" x2="30286" y2="15873"/>
                          <a14:foregroundMark x1="15429" y1="6349" x2="15429" y2="6349"/>
                          <a14:foregroundMark x1="50286" y1="98016" x2="50286" y2="98016"/>
                        </a14:backgroundRemoval>
                      </a14:imgEffect>
                    </a14:imgLayer>
                  </a14:imgProps>
                </a:ext>
              </a:extLst>
            </a:blip>
            <a:stretch>
              <a:fillRect/>
            </a:stretch>
          </p:blipFill>
          <p:spPr>
            <a:xfrm>
              <a:off x="2860959" y="5026815"/>
              <a:ext cx="1141425" cy="1643653"/>
            </a:xfrm>
            <a:prstGeom prst="rect">
              <a:avLst/>
            </a:prstGeom>
          </p:spPr>
        </p:pic>
        <p:pic>
          <p:nvPicPr>
            <p:cNvPr id="19" name="Afbeelding 18">
              <a:extLst>
                <a:ext uri="{FF2B5EF4-FFF2-40B4-BE49-F238E27FC236}">
                  <a16:creationId xmlns:a16="http://schemas.microsoft.com/office/drawing/2014/main" id="{1E220526-EBF5-F2A5-77E3-2A012AA2CAD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073" b="98381" l="4795" r="94521">
                          <a14:foregroundMark x1="12329" y1="65182" x2="12329" y2="65182"/>
                          <a14:foregroundMark x1="31507" y1="93117" x2="31507" y2="93117"/>
                          <a14:foregroundMark x1="47945" y1="95547" x2="47945" y2="95547"/>
                          <a14:foregroundMark x1="49315" y1="99190" x2="49315" y2="99190"/>
                          <a14:foregroundMark x1="6849" y1="74089" x2="6849" y2="74089"/>
                          <a14:foregroundMark x1="84932" y1="79757" x2="84932" y2="79757"/>
                          <a14:foregroundMark x1="89726" y1="78947" x2="89726" y2="78947"/>
                          <a14:foregroundMark x1="95890" y1="70850" x2="95890" y2="70850"/>
                          <a14:foregroundMark x1="4795" y1="71660" x2="4795" y2="71660"/>
                          <a14:foregroundMark x1="26027" y1="6478" x2="26027" y2="6478"/>
                          <a14:foregroundMark x1="76027" y1="6073" x2="76027" y2="6073"/>
                        </a14:backgroundRemoval>
                      </a14:imgEffect>
                    </a14:imgLayer>
                  </a14:imgProps>
                </a:ext>
              </a:extLst>
            </a:blip>
            <a:stretch>
              <a:fillRect/>
            </a:stretch>
          </p:blipFill>
          <p:spPr>
            <a:xfrm>
              <a:off x="6928721" y="5060608"/>
              <a:ext cx="918384" cy="1553703"/>
            </a:xfrm>
            <a:prstGeom prst="rect">
              <a:avLst/>
            </a:prstGeom>
          </p:spPr>
        </p:pic>
        <p:pic>
          <p:nvPicPr>
            <p:cNvPr id="20" name="Afbeelding 19">
              <a:extLst>
                <a:ext uri="{FF2B5EF4-FFF2-40B4-BE49-F238E27FC236}">
                  <a16:creationId xmlns:a16="http://schemas.microsoft.com/office/drawing/2014/main" id="{D10FA372-D023-56DA-195E-3D74505B1A8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00" b="98000" l="2817" r="92254">
                          <a14:foregroundMark x1="24648" y1="8400" x2="24648" y2="8400"/>
                          <a14:foregroundMark x1="30986" y1="5200" x2="30986" y2="5200"/>
                          <a14:foregroundMark x1="74648" y1="4800" x2="74648" y2="4800"/>
                          <a14:foregroundMark x1="3521" y1="67200" x2="3521" y2="67200"/>
                          <a14:foregroundMark x1="92254" y1="65200" x2="92254" y2="65200"/>
                          <a14:foregroundMark x1="71127" y1="93600" x2="71127" y2="93600"/>
                          <a14:foregroundMark x1="51408" y1="94400" x2="51408" y2="94400"/>
                          <a14:foregroundMark x1="50704" y1="98000" x2="50704" y2="98000"/>
                        </a14:backgroundRemoval>
                      </a14:imgEffect>
                    </a14:imgLayer>
                  </a14:imgProps>
                </a:ext>
              </a:extLst>
            </a:blip>
            <a:stretch>
              <a:fillRect/>
            </a:stretch>
          </p:blipFill>
          <p:spPr>
            <a:xfrm>
              <a:off x="10826833" y="5060608"/>
              <a:ext cx="914399" cy="1609860"/>
            </a:xfrm>
            <a:prstGeom prst="rect">
              <a:avLst/>
            </a:prstGeom>
          </p:spPr>
        </p:pic>
      </p:grpSp>
    </p:spTree>
    <p:extLst>
      <p:ext uri="{BB962C8B-B14F-4D97-AF65-F5344CB8AC3E}">
        <p14:creationId xmlns:p14="http://schemas.microsoft.com/office/powerpoint/2010/main" val="3753327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45E16A5-454F-12F8-B55F-7975F97BD3C7}"/>
              </a:ext>
            </a:extLst>
          </p:cNvPr>
          <p:cNvSpPr>
            <a:spLocks noGrp="1"/>
          </p:cNvSpPr>
          <p:nvPr>
            <p:ph type="title"/>
          </p:nvPr>
        </p:nvSpPr>
        <p:spPr>
          <a:xfrm>
            <a:off x="761999" y="1143486"/>
            <a:ext cx="4080388" cy="1816021"/>
          </a:xfrm>
        </p:spPr>
        <p:txBody>
          <a:bodyPr vert="horz" lIns="91440" tIns="45720" rIns="91440" bIns="45720" rtlCol="0" anchor="t">
            <a:normAutofit/>
          </a:bodyPr>
          <a:lstStyle/>
          <a:p>
            <a:r>
              <a:rPr lang="en-US" sz="3200" kern="1200">
                <a:solidFill>
                  <a:schemeClr val="tx1"/>
                </a:solidFill>
                <a:latin typeface="+mj-lt"/>
                <a:ea typeface="+mj-ea"/>
                <a:cs typeface="+mj-cs"/>
              </a:rPr>
              <a:t>Levensloopbestendig</a:t>
            </a:r>
            <a:br>
              <a:rPr lang="en-US" sz="3200" kern="1200">
                <a:solidFill>
                  <a:schemeClr val="tx1"/>
                </a:solidFill>
                <a:latin typeface="+mj-lt"/>
                <a:ea typeface="+mj-ea"/>
                <a:cs typeface="+mj-cs"/>
              </a:rPr>
            </a:br>
            <a:r>
              <a:rPr lang="en-US" sz="3200" kern="1200">
                <a:solidFill>
                  <a:schemeClr val="tx1"/>
                </a:solidFill>
                <a:latin typeface="+mj-lt"/>
                <a:ea typeface="+mj-ea"/>
                <a:cs typeface="+mj-cs"/>
              </a:rPr>
              <a:t>Hofje</a:t>
            </a:r>
          </a:p>
        </p:txBody>
      </p:sp>
      <p:cxnSp>
        <p:nvCxnSpPr>
          <p:cNvPr id="33" name="Straight Connector 25">
            <a:extLst>
              <a:ext uri="{FF2B5EF4-FFF2-40B4-BE49-F238E27FC236}">
                <a16:creationId xmlns:a16="http://schemas.microsoft.com/office/drawing/2014/main" id="{37C77032-C865-6057-7D7A-E2743CFA20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kstvak 9">
            <a:extLst>
              <a:ext uri="{FF2B5EF4-FFF2-40B4-BE49-F238E27FC236}">
                <a16:creationId xmlns:a16="http://schemas.microsoft.com/office/drawing/2014/main" id="{47ED87EB-B2E7-F777-2DEB-DFC08A1F7B0E}"/>
              </a:ext>
            </a:extLst>
          </p:cNvPr>
          <p:cNvSpPr txBox="1"/>
          <p:nvPr/>
        </p:nvSpPr>
        <p:spPr>
          <a:xfrm>
            <a:off x="5982929" y="838201"/>
            <a:ext cx="5343931" cy="2121306"/>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a:t>17 </a:t>
            </a:r>
            <a:r>
              <a:rPr lang="en-US" sz="2000" err="1"/>
              <a:t>Woningen</a:t>
            </a:r>
            <a:endParaRPr lang="en-US" sz="2000"/>
          </a:p>
          <a:p>
            <a:pPr marL="285750" indent="-228600">
              <a:lnSpc>
                <a:spcPct val="90000"/>
              </a:lnSpc>
              <a:spcAft>
                <a:spcPts val="600"/>
              </a:spcAft>
              <a:buFont typeface="Arial" panose="020B0604020202020204" pitchFamily="34" charset="0"/>
              <a:buChar char="•"/>
            </a:pPr>
            <a:r>
              <a:rPr lang="en-US" sz="2000"/>
              <a:t>Duurzaamheid</a:t>
            </a:r>
          </a:p>
          <a:p>
            <a:pPr marL="285750" indent="-228600">
              <a:lnSpc>
                <a:spcPct val="90000"/>
              </a:lnSpc>
              <a:spcAft>
                <a:spcPts val="600"/>
              </a:spcAft>
              <a:buFont typeface="Arial" panose="020B0604020202020204" pitchFamily="34" charset="0"/>
              <a:buChar char="•"/>
            </a:pPr>
            <a:r>
              <a:rPr lang="en-US" sz="2000" err="1"/>
              <a:t>Texelse</a:t>
            </a:r>
            <a:r>
              <a:rPr lang="en-US" sz="2000"/>
              <a:t> </a:t>
            </a:r>
            <a:r>
              <a:rPr lang="nl-NL" sz="2000"/>
              <a:t>biodiversiteit </a:t>
            </a:r>
            <a:endParaRPr lang="en-US" sz="2000"/>
          </a:p>
          <a:p>
            <a:pPr marL="285750" indent="-228600">
              <a:lnSpc>
                <a:spcPct val="90000"/>
              </a:lnSpc>
              <a:spcAft>
                <a:spcPts val="600"/>
              </a:spcAft>
              <a:buFont typeface="Arial" panose="020B0604020202020204" pitchFamily="34" charset="0"/>
              <a:buChar char="•"/>
            </a:pPr>
            <a:r>
              <a:rPr lang="en-US" sz="2000" err="1"/>
              <a:t>Sociale</a:t>
            </a:r>
            <a:r>
              <a:rPr lang="en-US" sz="2000"/>
              <a:t> </a:t>
            </a:r>
            <a:r>
              <a:rPr lang="en-US" sz="2000" err="1"/>
              <a:t>cohesie</a:t>
            </a:r>
            <a:endParaRPr lang="en-US" sz="2000"/>
          </a:p>
          <a:p>
            <a:pPr marL="285750" indent="-228600">
              <a:lnSpc>
                <a:spcPct val="90000"/>
              </a:lnSpc>
              <a:spcAft>
                <a:spcPts val="600"/>
              </a:spcAft>
              <a:buFont typeface="Arial" panose="020B0604020202020204" pitchFamily="34" charset="0"/>
              <a:buChar char="•"/>
            </a:pPr>
            <a:r>
              <a:rPr lang="en-US" sz="2000" err="1"/>
              <a:t>Verhoogde</a:t>
            </a:r>
            <a:r>
              <a:rPr lang="en-US" sz="2000"/>
              <a:t> </a:t>
            </a:r>
            <a:r>
              <a:rPr lang="en-US" sz="2000" err="1"/>
              <a:t>moestuinen</a:t>
            </a:r>
            <a:endParaRPr lang="en-US" sz="2000"/>
          </a:p>
          <a:p>
            <a:pPr marL="285750" indent="-228600">
              <a:lnSpc>
                <a:spcPct val="90000"/>
              </a:lnSpc>
              <a:spcAft>
                <a:spcPts val="600"/>
              </a:spcAft>
              <a:buFont typeface="Arial" panose="020B0604020202020204" pitchFamily="34" charset="0"/>
              <a:buChar char="•"/>
            </a:pPr>
            <a:r>
              <a:rPr lang="en-US" sz="2000" err="1"/>
              <a:t>Bedoeld</a:t>
            </a:r>
            <a:r>
              <a:rPr lang="en-US" sz="2000"/>
              <a:t> </a:t>
            </a:r>
            <a:r>
              <a:rPr lang="en-US" sz="2000" err="1"/>
              <a:t>voor</a:t>
            </a:r>
            <a:r>
              <a:rPr lang="en-US" sz="2000"/>
              <a:t> pre </a:t>
            </a:r>
            <a:r>
              <a:rPr lang="en-US" sz="2000" err="1"/>
              <a:t>senioren</a:t>
            </a:r>
            <a:r>
              <a:rPr lang="en-US" sz="2000"/>
              <a:t> </a:t>
            </a:r>
            <a:r>
              <a:rPr lang="en-US" sz="2000" err="1"/>
              <a:t>en</a:t>
            </a:r>
            <a:r>
              <a:rPr lang="en-US" sz="2000"/>
              <a:t> </a:t>
            </a:r>
            <a:r>
              <a:rPr lang="en-US" sz="2000" err="1"/>
              <a:t>senioren</a:t>
            </a:r>
            <a:endParaRPr lang="en-US" sz="2000"/>
          </a:p>
        </p:txBody>
      </p:sp>
      <p:pic>
        <p:nvPicPr>
          <p:cNvPr id="5" name="Tijdelijke aanduiding voor inhoud 4" descr="Afbeelding met buitenshuis, plant, gebouw, boom&#10;&#10;Automatisch gegenereerde beschrijving">
            <a:extLst>
              <a:ext uri="{FF2B5EF4-FFF2-40B4-BE49-F238E27FC236}">
                <a16:creationId xmlns:a16="http://schemas.microsoft.com/office/drawing/2014/main" id="{0DD6823C-D750-4713-6264-7BA168E01C8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 y="3428999"/>
            <a:ext cx="6096000" cy="3429001"/>
          </a:xfrm>
          <a:prstGeom prst="rect">
            <a:avLst/>
          </a:prstGeom>
        </p:spPr>
      </p:pic>
      <p:pic>
        <p:nvPicPr>
          <p:cNvPr id="7" name="Afbeelding 6" descr="Afbeelding met buitenshuis, gras, boom, gebouw&#10;&#10;Automatisch gegenereerde beschrijving">
            <a:extLst>
              <a:ext uri="{FF2B5EF4-FFF2-40B4-BE49-F238E27FC236}">
                <a16:creationId xmlns:a16="http://schemas.microsoft.com/office/drawing/2014/main" id="{FA31E933-2537-AD72-2D45-350F8368AB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3428999"/>
            <a:ext cx="6096000" cy="3429001"/>
          </a:xfrm>
          <a:prstGeom prst="rect">
            <a:avLst/>
          </a:prstGeom>
        </p:spPr>
      </p:pic>
    </p:spTree>
    <p:extLst>
      <p:ext uri="{BB962C8B-B14F-4D97-AF65-F5344CB8AC3E}">
        <p14:creationId xmlns:p14="http://schemas.microsoft.com/office/powerpoint/2010/main" val="3881085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Tijdelijke aanduiding voor inhoud 8" descr="Afbeelding met boom, buitenshuis, water, gras&#10;&#10;Automatisch gegenereerde beschrijving">
            <a:extLst>
              <a:ext uri="{FF2B5EF4-FFF2-40B4-BE49-F238E27FC236}">
                <a16:creationId xmlns:a16="http://schemas.microsoft.com/office/drawing/2014/main" id="{83C5907F-6BB4-0F80-7BDB-ACFE9B5E5C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981" b="19"/>
          <a:stretch/>
        </p:blipFill>
        <p:spPr>
          <a:xfrm>
            <a:off x="-1504" y="-118872"/>
            <a:ext cx="13481856" cy="6976872"/>
          </a:xfrm>
          <a:prstGeom prst="rect">
            <a:avLst/>
          </a:prstGeom>
        </p:spPr>
      </p:pic>
    </p:spTree>
    <p:extLst>
      <p:ext uri="{BB962C8B-B14F-4D97-AF65-F5344CB8AC3E}">
        <p14:creationId xmlns:p14="http://schemas.microsoft.com/office/powerpoint/2010/main" val="1154316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kleding, persoon, schoeisel, hemel&#10;&#10;Automatisch gegenereerde beschrijving">
            <a:extLst>
              <a:ext uri="{FF2B5EF4-FFF2-40B4-BE49-F238E27FC236}">
                <a16:creationId xmlns:a16="http://schemas.microsoft.com/office/drawing/2014/main" id="{677CB9B3-B9E9-85E2-FC62-91497D3066F0}"/>
              </a:ext>
            </a:extLst>
          </p:cNvPr>
          <p:cNvPicPr>
            <a:picLocks noChangeAspect="1"/>
          </p:cNvPicPr>
          <p:nvPr/>
        </p:nvPicPr>
        <p:blipFill>
          <a:blip r:embed="rId2">
            <a:extLst>
              <a:ext uri="{28A0092B-C50C-407E-A947-70E740481C1C}">
                <a14:useLocalDpi xmlns:a14="http://schemas.microsoft.com/office/drawing/2010/main" val="0"/>
              </a:ext>
            </a:extLst>
          </a:blip>
          <a:srcRect t="1637" r="2" b="47129"/>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Afbeelding 5">
            <a:extLst>
              <a:ext uri="{FF2B5EF4-FFF2-40B4-BE49-F238E27FC236}">
                <a16:creationId xmlns:a16="http://schemas.microsoft.com/office/drawing/2014/main" id="{B4AABF0B-550F-B178-DDE3-E7A15188B234}"/>
              </a:ext>
            </a:extLst>
          </p:cNvPr>
          <p:cNvPicPr>
            <a:picLocks noChangeAspect="1"/>
          </p:cNvPicPr>
          <p:nvPr/>
        </p:nvPicPr>
        <p:blipFill>
          <a:blip r:embed="rId3"/>
          <a:srcRect r="2" b="540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8" name="Afbeelding 7">
            <a:extLst>
              <a:ext uri="{FF2B5EF4-FFF2-40B4-BE49-F238E27FC236}">
                <a16:creationId xmlns:a16="http://schemas.microsoft.com/office/drawing/2014/main" id="{970884BC-C2D8-5483-53CE-E599A4EC9A7A}"/>
              </a:ext>
            </a:extLst>
          </p:cNvPr>
          <p:cNvPicPr>
            <a:picLocks noChangeAspect="1"/>
          </p:cNvPicPr>
          <p:nvPr/>
        </p:nvPicPr>
        <p:blipFill>
          <a:blip r:embed="rId4"/>
          <a:srcRect r="2" b="7613"/>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7" name="Freeform: Shape 16">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9663AA4-2811-E610-D227-DFA77D12F5C6}"/>
              </a:ext>
            </a:extLst>
          </p:cNvPr>
          <p:cNvSpPr>
            <a:spLocks noGrp="1"/>
          </p:cNvSpPr>
          <p:nvPr>
            <p:ph type="title"/>
          </p:nvPr>
        </p:nvSpPr>
        <p:spPr>
          <a:xfrm>
            <a:off x="448056" y="685800"/>
            <a:ext cx="2807208" cy="1325563"/>
          </a:xfrm>
        </p:spPr>
        <p:txBody>
          <a:bodyPr>
            <a:normAutofit/>
          </a:bodyPr>
          <a:lstStyle/>
          <a:p>
            <a:r>
              <a:rPr lang="nl-NL" sz="2800"/>
              <a:t>Juttersactie</a:t>
            </a:r>
          </a:p>
        </p:txBody>
      </p:sp>
      <p:sp>
        <p:nvSpPr>
          <p:cNvPr id="21" name="Rectangle 20">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8DFD5EDD-FB61-32B0-A427-3670F2F6EF1D}"/>
              </a:ext>
            </a:extLst>
          </p:cNvPr>
          <p:cNvSpPr>
            <a:spLocks noGrp="1"/>
          </p:cNvSpPr>
          <p:nvPr>
            <p:ph idx="1"/>
          </p:nvPr>
        </p:nvSpPr>
        <p:spPr>
          <a:xfrm>
            <a:off x="448056" y="2258568"/>
            <a:ext cx="2807208" cy="3922776"/>
          </a:xfrm>
        </p:spPr>
        <p:txBody>
          <a:bodyPr>
            <a:normAutofit/>
          </a:bodyPr>
          <a:lstStyle/>
          <a:p>
            <a:endParaRPr lang="nl-NL" sz="1700"/>
          </a:p>
          <a:p>
            <a:r>
              <a:rPr lang="nl-NL" sz="1700"/>
              <a:t>Draagvlak</a:t>
            </a:r>
          </a:p>
          <a:p>
            <a:r>
              <a:rPr lang="nl-NL" sz="1700"/>
              <a:t>20 responses</a:t>
            </a:r>
          </a:p>
          <a:p>
            <a:r>
              <a:rPr lang="nl-NL" sz="1700"/>
              <a:t>Verschillende meningen</a:t>
            </a:r>
          </a:p>
          <a:p>
            <a:r>
              <a:rPr lang="nl-NL" sz="1700"/>
              <a:t>Verder onderzoek naar geïntegreerde voorzieningen</a:t>
            </a:r>
          </a:p>
          <a:p>
            <a:r>
              <a:rPr lang="nl-NL" sz="1700"/>
              <a:t>Plan heeft potentie </a:t>
            </a:r>
          </a:p>
        </p:txBody>
      </p:sp>
      <p:pic>
        <p:nvPicPr>
          <p:cNvPr id="10" name="Afbeelding 9">
            <a:extLst>
              <a:ext uri="{FF2B5EF4-FFF2-40B4-BE49-F238E27FC236}">
                <a16:creationId xmlns:a16="http://schemas.microsoft.com/office/drawing/2014/main" id="{9E38D1D9-B03E-0A5D-BBD8-22A87E473285}"/>
              </a:ext>
            </a:extLst>
          </p:cNvPr>
          <p:cNvPicPr>
            <a:picLocks noChangeAspect="1"/>
          </p:cNvPicPr>
          <p:nvPr/>
        </p:nvPicPr>
        <p:blipFill>
          <a:blip r:embed="rId5"/>
          <a:srcRect t="18732" r="2" b="2798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11" name="Tekstvak 10">
            <a:extLst>
              <a:ext uri="{FF2B5EF4-FFF2-40B4-BE49-F238E27FC236}">
                <a16:creationId xmlns:a16="http://schemas.microsoft.com/office/drawing/2014/main" id="{FA4622B0-E197-5FEF-E6F2-F854C1123109}"/>
              </a:ext>
            </a:extLst>
          </p:cNvPr>
          <p:cNvSpPr txBox="1"/>
          <p:nvPr/>
        </p:nvSpPr>
        <p:spPr>
          <a:xfrm>
            <a:off x="3539820" y="-10"/>
            <a:ext cx="3103472" cy="523220"/>
          </a:xfrm>
          <a:prstGeom prst="rect">
            <a:avLst/>
          </a:prstGeom>
          <a:solidFill>
            <a:schemeClr val="bg1"/>
          </a:solidFill>
        </p:spPr>
        <p:txBody>
          <a:bodyPr wrap="square" rtlCol="0">
            <a:spAutoFit/>
          </a:bodyPr>
          <a:lstStyle/>
          <a:p>
            <a:r>
              <a:rPr lang="nl-NL" sz="1400"/>
              <a:t>“Ik ben al bezig met financiering voor een huis van mijn 5 jarige dochter”</a:t>
            </a:r>
          </a:p>
        </p:txBody>
      </p:sp>
      <p:sp>
        <p:nvSpPr>
          <p:cNvPr id="12" name="Tekstvak 11">
            <a:extLst>
              <a:ext uri="{FF2B5EF4-FFF2-40B4-BE49-F238E27FC236}">
                <a16:creationId xmlns:a16="http://schemas.microsoft.com/office/drawing/2014/main" id="{FB150CDD-8986-EC0C-FFD9-467CC258439D}"/>
              </a:ext>
            </a:extLst>
          </p:cNvPr>
          <p:cNvSpPr txBox="1"/>
          <p:nvPr/>
        </p:nvSpPr>
        <p:spPr>
          <a:xfrm>
            <a:off x="4762210" y="6334770"/>
            <a:ext cx="2667579" cy="523220"/>
          </a:xfrm>
          <a:prstGeom prst="rect">
            <a:avLst/>
          </a:prstGeom>
          <a:solidFill>
            <a:schemeClr val="bg1"/>
          </a:solidFill>
        </p:spPr>
        <p:txBody>
          <a:bodyPr wrap="square" rtlCol="0">
            <a:spAutoFit/>
          </a:bodyPr>
          <a:lstStyle/>
          <a:p>
            <a:r>
              <a:rPr lang="nl-NL" sz="1400"/>
              <a:t>“Zo snel mogelijk realiseren voor mijn moeder!”</a:t>
            </a:r>
          </a:p>
        </p:txBody>
      </p:sp>
      <p:sp>
        <p:nvSpPr>
          <p:cNvPr id="13" name="Tekstvak 12">
            <a:extLst>
              <a:ext uri="{FF2B5EF4-FFF2-40B4-BE49-F238E27FC236}">
                <a16:creationId xmlns:a16="http://schemas.microsoft.com/office/drawing/2014/main" id="{D59A4121-61C4-62D1-B751-4CDFB785A3A6}"/>
              </a:ext>
            </a:extLst>
          </p:cNvPr>
          <p:cNvSpPr txBox="1"/>
          <p:nvPr/>
        </p:nvSpPr>
        <p:spPr>
          <a:xfrm>
            <a:off x="10049269" y="6334780"/>
            <a:ext cx="2133585" cy="523220"/>
          </a:xfrm>
          <a:prstGeom prst="rect">
            <a:avLst/>
          </a:prstGeom>
          <a:solidFill>
            <a:schemeClr val="bg1"/>
          </a:solidFill>
        </p:spPr>
        <p:txBody>
          <a:bodyPr wrap="square" rtlCol="0">
            <a:spAutoFit/>
          </a:bodyPr>
          <a:lstStyle/>
          <a:p>
            <a:r>
              <a:rPr lang="nl-NL" sz="1400"/>
              <a:t>“Als ik ouder wordt zal ik wel wat </a:t>
            </a:r>
            <a:r>
              <a:rPr lang="nl-NL" sz="1400" err="1"/>
              <a:t>kleiners</a:t>
            </a:r>
            <a:r>
              <a:rPr lang="nl-NL" sz="1400"/>
              <a:t> kiezen”</a:t>
            </a:r>
          </a:p>
        </p:txBody>
      </p:sp>
      <p:sp>
        <p:nvSpPr>
          <p:cNvPr id="14" name="Tekstvak 13">
            <a:extLst>
              <a:ext uri="{FF2B5EF4-FFF2-40B4-BE49-F238E27FC236}">
                <a16:creationId xmlns:a16="http://schemas.microsoft.com/office/drawing/2014/main" id="{ACDD9357-9EC1-6E44-DFC8-377D6B34752D}"/>
              </a:ext>
            </a:extLst>
          </p:cNvPr>
          <p:cNvSpPr txBox="1"/>
          <p:nvPr/>
        </p:nvSpPr>
        <p:spPr>
          <a:xfrm>
            <a:off x="10058414" y="2878347"/>
            <a:ext cx="2133586" cy="523220"/>
          </a:xfrm>
          <a:prstGeom prst="rect">
            <a:avLst/>
          </a:prstGeom>
          <a:solidFill>
            <a:schemeClr val="bg1"/>
          </a:solidFill>
        </p:spPr>
        <p:txBody>
          <a:bodyPr wrap="square" rtlCol="0">
            <a:spAutoFit/>
          </a:bodyPr>
          <a:lstStyle/>
          <a:p>
            <a:r>
              <a:rPr lang="nl-NL" sz="1400"/>
              <a:t>“</a:t>
            </a:r>
            <a:r>
              <a:rPr lang="nl-NL" sz="1400" err="1"/>
              <a:t>Één</a:t>
            </a:r>
            <a:r>
              <a:rPr lang="nl-NL" sz="1400"/>
              <a:t> buurman kan het voor iedereen verpesten.”</a:t>
            </a:r>
          </a:p>
        </p:txBody>
      </p:sp>
    </p:spTree>
    <p:extLst>
      <p:ext uri="{BB962C8B-B14F-4D97-AF65-F5344CB8AC3E}">
        <p14:creationId xmlns:p14="http://schemas.microsoft.com/office/powerpoint/2010/main" val="1082699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3DC038-87A2-8D99-88DD-B71FA6E1FDBA}"/>
              </a:ext>
            </a:extLst>
          </p:cNvPr>
          <p:cNvSpPr>
            <a:spLocks noGrp="1"/>
          </p:cNvSpPr>
          <p:nvPr>
            <p:ph type="title"/>
          </p:nvPr>
        </p:nvSpPr>
        <p:spPr>
          <a:xfrm>
            <a:off x="6657715" y="467271"/>
            <a:ext cx="4195674" cy="2052522"/>
          </a:xfrm>
        </p:spPr>
        <p:txBody>
          <a:bodyPr anchor="b">
            <a:normAutofit/>
          </a:bodyPr>
          <a:lstStyle/>
          <a:p>
            <a:r>
              <a:rPr lang="nl-NL" sz="5600"/>
              <a:t>Call to action</a:t>
            </a:r>
          </a:p>
        </p:txBody>
      </p:sp>
      <p:sp>
        <p:nvSpPr>
          <p:cNvPr id="4105" name="Oval 410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alls to Action: How to Create the Best Call to Action for Your Website!">
            <a:extLst>
              <a:ext uri="{FF2B5EF4-FFF2-40B4-BE49-F238E27FC236}">
                <a16:creationId xmlns:a16="http://schemas.microsoft.com/office/drawing/2014/main" id="{6A970BCB-E203-387E-3682-BBF2308A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3250"/>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4107"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109"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111"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11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19B16486-3C20-D48F-7A10-8A49E9E1ACC9}"/>
              </a:ext>
            </a:extLst>
          </p:cNvPr>
          <p:cNvSpPr>
            <a:spLocks noGrp="1" noChangeArrowheads="1"/>
          </p:cNvSpPr>
          <p:nvPr>
            <p:ph idx="1"/>
          </p:nvPr>
        </p:nvSpPr>
        <p:spPr bwMode="auto">
          <a:xfrm>
            <a:off x="6657715" y="2742109"/>
            <a:ext cx="386609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nl-NL" altLang="nl-NL" sz="1800" b="0" i="0" u="none" strike="noStrike" cap="none" normalizeH="0" baseline="0" dirty="0">
                <a:ln>
                  <a:noFill/>
                </a:ln>
                <a:solidFill>
                  <a:schemeClr val="tx1"/>
                </a:solidFill>
                <a:effectLst/>
                <a:latin typeface="Arial" panose="020B0604020202020204" pitchFamily="34" charset="0"/>
              </a:rPr>
              <a:t>Stimuleer doorstroming en behoud </a:t>
            </a:r>
            <a:r>
              <a:rPr kumimoji="0" lang="nl-NL" altLang="nl-NL" sz="1800" b="0" i="0" u="none" strike="noStrike" cap="none" normalizeH="0" baseline="0" dirty="0" err="1">
                <a:ln>
                  <a:noFill/>
                </a:ln>
                <a:solidFill>
                  <a:schemeClr val="tx1"/>
                </a:solidFill>
                <a:effectLst/>
                <a:latin typeface="Arial" panose="020B0604020202020204" pitchFamily="34" charset="0"/>
              </a:rPr>
              <a:t>Texel’s</a:t>
            </a:r>
            <a:r>
              <a:rPr kumimoji="0" lang="nl-NL" altLang="nl-NL" sz="1800" b="0" i="0" u="none" strike="noStrike" cap="none" normalizeH="0" baseline="0" dirty="0">
                <a:ln>
                  <a:noFill/>
                </a:ln>
                <a:solidFill>
                  <a:schemeClr val="tx1"/>
                </a:solidFill>
                <a:effectLst/>
                <a:latin typeface="Arial" panose="020B0604020202020204" pitchFamily="34" charset="0"/>
              </a:rPr>
              <a:t> kernwaarden.</a:t>
            </a:r>
          </a:p>
          <a:p>
            <a:pPr eaLnBrk="0" fontAlgn="base" hangingPunct="0">
              <a:lnSpc>
                <a:spcPct val="100000"/>
              </a:lnSpc>
              <a:spcBef>
                <a:spcPct val="0"/>
              </a:spcBef>
              <a:spcAft>
                <a:spcPct val="0"/>
              </a:spcAft>
            </a:pPr>
            <a:r>
              <a:rPr kumimoji="0" lang="nl-NL" altLang="nl-NL" sz="1800" b="0" i="0" u="none" strike="noStrike" cap="none" normalizeH="0" baseline="0">
                <a:ln>
                  <a:noFill/>
                </a:ln>
                <a:solidFill>
                  <a:schemeClr val="tx1"/>
                </a:solidFill>
                <a:effectLst/>
                <a:latin typeface="Arial" panose="020B0604020202020204" pitchFamily="34" charset="0"/>
              </a:rPr>
              <a:t>Realiseer woningen voor pre-senioren en senioren.</a:t>
            </a:r>
            <a:endParaRPr kumimoji="0" lang="nl-NL" altLang="nl-NL" sz="18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pPr>
            <a:r>
              <a:rPr kumimoji="0" lang="nl-NL" altLang="nl-NL" sz="1800" b="0" i="0" u="none" strike="noStrike" cap="none" normalizeH="0" baseline="0" dirty="0">
                <a:ln>
                  <a:noFill/>
                </a:ln>
                <a:solidFill>
                  <a:schemeClr val="tx1"/>
                </a:solidFill>
                <a:effectLst/>
                <a:latin typeface="Arial" panose="020B0604020202020204" pitchFamily="34" charset="0"/>
              </a:rPr>
              <a:t>Leg het plan voor aan de gemeenteraad. </a:t>
            </a:r>
          </a:p>
        </p:txBody>
      </p:sp>
    </p:spTree>
    <p:extLst>
      <p:ext uri="{BB962C8B-B14F-4D97-AF65-F5344CB8AC3E}">
        <p14:creationId xmlns:p14="http://schemas.microsoft.com/office/powerpoint/2010/main" val="622528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6635053-B07B-A4F5-1C70-750F43DE0F37}"/>
              </a:ext>
            </a:extLst>
          </p:cNvPr>
          <p:cNvSpPr>
            <a:spLocks noGrp="1"/>
          </p:cNvSpPr>
          <p:nvPr>
            <p:ph type="title"/>
          </p:nvPr>
        </p:nvSpPr>
        <p:spPr>
          <a:xfrm>
            <a:off x="838200" y="557188"/>
            <a:ext cx="10515600" cy="1133499"/>
          </a:xfrm>
        </p:spPr>
        <p:txBody>
          <a:bodyPr>
            <a:normAutofit/>
          </a:bodyPr>
          <a:lstStyle/>
          <a:p>
            <a:pPr algn="ctr"/>
            <a:r>
              <a:rPr lang="nl-NL" sz="5200"/>
              <a:t>Inhoudsopgave</a:t>
            </a:r>
          </a:p>
        </p:txBody>
      </p:sp>
      <p:graphicFrame>
        <p:nvGraphicFramePr>
          <p:cNvPr id="5" name="Tijdelijke aanduiding voor inhoud 2">
            <a:extLst>
              <a:ext uri="{FF2B5EF4-FFF2-40B4-BE49-F238E27FC236}">
                <a16:creationId xmlns:a16="http://schemas.microsoft.com/office/drawing/2014/main" id="{A487EC63-1A6B-B17B-84AB-873739C165F8}"/>
              </a:ext>
            </a:extLst>
          </p:cNvPr>
          <p:cNvGraphicFramePr>
            <a:graphicFrameLocks noGrp="1"/>
          </p:cNvGraphicFramePr>
          <p:nvPr>
            <p:ph idx="1"/>
            <p:extLst>
              <p:ext uri="{D42A27DB-BD31-4B8C-83A1-F6EECF244321}">
                <p14:modId xmlns:p14="http://schemas.microsoft.com/office/powerpoint/2010/main" val="423517660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0159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2" name="Rectangle 208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3F0FE689-FCE9-1E9E-7C51-7B4E6A8F4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52" r="7225"/>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84" name="Rectangle 208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A87F076-9C89-B483-9469-FA79A5CEE9EF}"/>
              </a:ext>
            </a:extLst>
          </p:cNvPr>
          <p:cNvSpPr>
            <a:spLocks noGrp="1"/>
          </p:cNvSpPr>
          <p:nvPr>
            <p:ph type="title"/>
          </p:nvPr>
        </p:nvSpPr>
        <p:spPr>
          <a:xfrm>
            <a:off x="838200" y="365125"/>
            <a:ext cx="3822189" cy="1899912"/>
          </a:xfrm>
        </p:spPr>
        <p:txBody>
          <a:bodyPr>
            <a:normAutofit/>
          </a:bodyPr>
          <a:lstStyle/>
          <a:p>
            <a:r>
              <a:rPr lang="nl-NL" sz="3400"/>
              <a:t>Probleemverkenning</a:t>
            </a:r>
          </a:p>
        </p:txBody>
      </p:sp>
      <p:sp>
        <p:nvSpPr>
          <p:cNvPr id="6" name="Rectangle 3">
            <a:extLst>
              <a:ext uri="{FF2B5EF4-FFF2-40B4-BE49-F238E27FC236}">
                <a16:creationId xmlns:a16="http://schemas.microsoft.com/office/drawing/2014/main" id="{02250DD6-B718-CBD4-EE6C-BA8600CE4717}"/>
              </a:ext>
            </a:extLst>
          </p:cNvPr>
          <p:cNvSpPr>
            <a:spLocks noGrp="1" noChangeArrowheads="1"/>
          </p:cNvSpPr>
          <p:nvPr>
            <p:ph idx="1"/>
          </p:nvPr>
        </p:nvSpPr>
        <p:spPr bwMode="auto">
          <a:xfrm>
            <a:off x="838200" y="1768010"/>
            <a:ext cx="389467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nl-NL" altLang="nl-NL" sz="1800" b="0" i="0" u="none" strike="noStrike" cap="none" normalizeH="0" baseline="0">
                <a:ln>
                  <a:noFill/>
                </a:ln>
                <a:solidFill>
                  <a:schemeClr val="tx1"/>
                </a:solidFill>
                <a:effectLst/>
                <a:latin typeface="Arial" panose="020B0604020202020204" pitchFamily="34" charset="0"/>
              </a:rPr>
              <a:t>Vergrijzing</a:t>
            </a:r>
          </a:p>
          <a:p>
            <a:pPr eaLnBrk="0" fontAlgn="base" hangingPunct="0">
              <a:lnSpc>
                <a:spcPct val="100000"/>
              </a:lnSpc>
              <a:spcBef>
                <a:spcPct val="0"/>
              </a:spcBef>
              <a:spcAft>
                <a:spcPct val="0"/>
              </a:spcAft>
            </a:pPr>
            <a:r>
              <a:rPr kumimoji="0" lang="nl-NL" altLang="nl-NL" sz="1800" b="0" i="0" u="none" strike="noStrike" cap="none" normalizeH="0" baseline="0">
                <a:ln>
                  <a:noFill/>
                </a:ln>
                <a:solidFill>
                  <a:schemeClr val="tx1"/>
                </a:solidFill>
                <a:effectLst/>
                <a:latin typeface="Arial" panose="020B0604020202020204" pitchFamily="34" charset="0"/>
              </a:rPr>
              <a:t>Weinig beweging op de woningmarkt</a:t>
            </a:r>
          </a:p>
          <a:p>
            <a:pPr eaLnBrk="0" fontAlgn="base" hangingPunct="0">
              <a:lnSpc>
                <a:spcPct val="100000"/>
              </a:lnSpc>
              <a:spcBef>
                <a:spcPct val="0"/>
              </a:spcBef>
              <a:spcAft>
                <a:spcPct val="0"/>
              </a:spcAft>
            </a:pPr>
            <a:r>
              <a:rPr kumimoji="0" lang="nl-NL" altLang="nl-NL" sz="1800" b="0" i="0" u="none" strike="noStrike" cap="none" normalizeH="0" baseline="0">
                <a:ln>
                  <a:noFill/>
                </a:ln>
                <a:solidFill>
                  <a:schemeClr val="tx1"/>
                </a:solidFill>
                <a:effectLst/>
                <a:latin typeface="Arial" panose="020B0604020202020204" pitchFamily="34" charset="0"/>
              </a:rPr>
              <a:t>Verhuizen? Waarom zouden ze dat doen? </a:t>
            </a:r>
          </a:p>
          <a:p>
            <a:pPr eaLnBrk="0" fontAlgn="base" hangingPunct="0">
              <a:lnSpc>
                <a:spcPct val="100000"/>
              </a:lnSpc>
              <a:spcBef>
                <a:spcPct val="0"/>
              </a:spcBef>
              <a:spcAft>
                <a:spcPct val="0"/>
              </a:spcAft>
            </a:pPr>
            <a:r>
              <a:rPr lang="nl-NL" altLang="nl-NL" sz="1800">
                <a:latin typeface="Arial" panose="020B0604020202020204" pitchFamily="34" charset="0"/>
              </a:rPr>
              <a:t>Starters aanbod is zeer beperkt</a:t>
            </a:r>
          </a:p>
          <a:p>
            <a:pPr eaLnBrk="0" fontAlgn="base" hangingPunct="0">
              <a:lnSpc>
                <a:spcPct val="100000"/>
              </a:lnSpc>
              <a:spcBef>
                <a:spcPct val="0"/>
              </a:spcBef>
              <a:spcAft>
                <a:spcPct val="0"/>
              </a:spcAf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3" name="Rechthoek 2">
            <a:extLst>
              <a:ext uri="{FF2B5EF4-FFF2-40B4-BE49-F238E27FC236}">
                <a16:creationId xmlns:a16="http://schemas.microsoft.com/office/drawing/2014/main" id="{6E66B37F-B650-444E-27AB-BCA6395E618E}"/>
              </a:ext>
            </a:extLst>
          </p:cNvPr>
          <p:cNvSpPr/>
          <p:nvPr/>
        </p:nvSpPr>
        <p:spPr>
          <a:xfrm>
            <a:off x="11155680" y="6146800"/>
            <a:ext cx="1033271" cy="4876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extLst>
              <a:ext uri="{FF2B5EF4-FFF2-40B4-BE49-F238E27FC236}">
                <a16:creationId xmlns:a16="http://schemas.microsoft.com/office/drawing/2014/main" id="{A387DC9F-DDD7-B3CA-2BAC-4928CDF7F207}"/>
              </a:ext>
            </a:extLst>
          </p:cNvPr>
          <p:cNvSpPr txBox="1">
            <a:spLocks noChangeArrowheads="1"/>
          </p:cNvSpPr>
          <p:nvPr/>
        </p:nvSpPr>
        <p:spPr bwMode="auto">
          <a:xfrm>
            <a:off x="765719" y="4880153"/>
            <a:ext cx="389467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nl-NL" altLang="nl-NL" sz="1800" dirty="0">
                <a:latin typeface="Arial" panose="020B0604020202020204" pitchFamily="34" charset="0"/>
              </a:rPr>
              <a:t>Veel vertrek van jongeren</a:t>
            </a:r>
          </a:p>
          <a:p>
            <a:pPr eaLnBrk="0" fontAlgn="base" hangingPunct="0">
              <a:lnSpc>
                <a:spcPct val="100000"/>
              </a:lnSpc>
              <a:spcBef>
                <a:spcPct val="0"/>
              </a:spcBef>
              <a:spcAft>
                <a:spcPct val="0"/>
              </a:spcAft>
            </a:pPr>
            <a:r>
              <a:rPr lang="nl-NL" altLang="nl-NL" sz="1800" dirty="0">
                <a:latin typeface="Arial" panose="020B0604020202020204" pitchFamily="34" charset="0"/>
              </a:rPr>
              <a:t>Financieel nadelig voor huurders</a:t>
            </a:r>
          </a:p>
          <a:p>
            <a:pPr eaLnBrk="0" fontAlgn="base" hangingPunct="0">
              <a:lnSpc>
                <a:spcPct val="100000"/>
              </a:lnSpc>
              <a:spcBef>
                <a:spcPct val="0"/>
              </a:spcBef>
              <a:spcAft>
                <a:spcPct val="0"/>
              </a:spcAft>
            </a:pPr>
            <a:r>
              <a:rPr lang="nl-NL" altLang="nl-NL" sz="1800" dirty="0">
                <a:latin typeface="Arial" panose="020B0604020202020204" pitchFamily="34" charset="0"/>
              </a:rPr>
              <a:t>Emotionele waarde</a:t>
            </a:r>
          </a:p>
          <a:p>
            <a:pPr eaLnBrk="0" fontAlgn="base" hangingPunct="0">
              <a:lnSpc>
                <a:spcPct val="100000"/>
              </a:lnSpc>
              <a:spcBef>
                <a:spcPct val="0"/>
              </a:spcBef>
              <a:spcAft>
                <a:spcPct val="0"/>
              </a:spcAft>
            </a:pPr>
            <a:r>
              <a:rPr lang="nl-NL" altLang="nl-NL" sz="1800" dirty="0">
                <a:latin typeface="Arial" panose="020B0604020202020204" pitchFamily="34" charset="0"/>
              </a:rPr>
              <a:t>Fysiek scheef wonen</a:t>
            </a:r>
          </a:p>
          <a:p>
            <a:pPr eaLnBrk="0" fontAlgn="base" hangingPunct="0">
              <a:lnSpc>
                <a:spcPct val="100000"/>
              </a:lnSpc>
              <a:spcBef>
                <a:spcPct val="0"/>
              </a:spcBef>
              <a:spcAft>
                <a:spcPct val="0"/>
              </a:spcAft>
            </a:pPr>
            <a:endParaRPr lang="nl-NL" altLang="nl-NL" sz="1800" dirty="0">
              <a:latin typeface="Arial" panose="020B0604020202020204" pitchFamily="34" charset="0"/>
            </a:endParaRPr>
          </a:p>
        </p:txBody>
      </p:sp>
      <p:sp>
        <p:nvSpPr>
          <p:cNvPr id="5" name="Titel 1">
            <a:extLst>
              <a:ext uri="{FF2B5EF4-FFF2-40B4-BE49-F238E27FC236}">
                <a16:creationId xmlns:a16="http://schemas.microsoft.com/office/drawing/2014/main" id="{D1C5855D-A6FC-305E-9CE8-1F89DA3AEFD8}"/>
              </a:ext>
            </a:extLst>
          </p:cNvPr>
          <p:cNvSpPr txBox="1">
            <a:spLocks/>
          </p:cNvSpPr>
          <p:nvPr/>
        </p:nvSpPr>
        <p:spPr>
          <a:xfrm>
            <a:off x="838200" y="3643008"/>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400"/>
              <a:t>Oorzaken</a:t>
            </a:r>
          </a:p>
        </p:txBody>
      </p:sp>
    </p:spTree>
    <p:extLst>
      <p:ext uri="{BB962C8B-B14F-4D97-AF65-F5344CB8AC3E}">
        <p14:creationId xmlns:p14="http://schemas.microsoft.com/office/powerpoint/2010/main" val="147062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3AED1-D363-B2B4-7AA5-EF8616B0030B}"/>
              </a:ext>
            </a:extLst>
          </p:cNvPr>
          <p:cNvSpPr>
            <a:spLocks noGrp="1"/>
          </p:cNvSpPr>
          <p:nvPr>
            <p:ph type="title"/>
          </p:nvPr>
        </p:nvSpPr>
        <p:spPr/>
        <p:txBody>
          <a:bodyPr/>
          <a:lstStyle/>
          <a:p>
            <a:r>
              <a:rPr lang="nl-NL"/>
              <a:t>Wat vinden Texelaars?</a:t>
            </a:r>
          </a:p>
        </p:txBody>
      </p:sp>
      <p:pic>
        <p:nvPicPr>
          <p:cNvPr id="4" name="Afbeelding 3">
            <a:extLst>
              <a:ext uri="{FF2B5EF4-FFF2-40B4-BE49-F238E27FC236}">
                <a16:creationId xmlns:a16="http://schemas.microsoft.com/office/drawing/2014/main" id="{F4FD9F4F-E76B-71FF-E44F-68BC047EE884}"/>
              </a:ext>
            </a:extLst>
          </p:cNvPr>
          <p:cNvPicPr>
            <a:picLocks noChangeAspect="1"/>
          </p:cNvPicPr>
          <p:nvPr/>
        </p:nvPicPr>
        <p:blipFill>
          <a:blip r:embed="rId3"/>
          <a:stretch>
            <a:fillRect/>
          </a:stretch>
        </p:blipFill>
        <p:spPr>
          <a:xfrm>
            <a:off x="77295" y="2694500"/>
            <a:ext cx="5349374" cy="3482463"/>
          </a:xfrm>
          <a:prstGeom prst="rect">
            <a:avLst/>
          </a:prstGeom>
        </p:spPr>
      </p:pic>
      <p:pic>
        <p:nvPicPr>
          <p:cNvPr id="5" name="Afbeelding 4" descr="Afbeelding met tekst, schermopname, cirkel, compactdisk&#10;&#10;Automatisch gegenereerde beschrijving">
            <a:extLst>
              <a:ext uri="{FF2B5EF4-FFF2-40B4-BE49-F238E27FC236}">
                <a16:creationId xmlns:a16="http://schemas.microsoft.com/office/drawing/2014/main" id="{153C62F8-C58D-C349-1444-DAC293A96D07}"/>
              </a:ext>
            </a:extLst>
          </p:cNvPr>
          <p:cNvPicPr>
            <a:picLocks noChangeAspect="1"/>
          </p:cNvPicPr>
          <p:nvPr/>
        </p:nvPicPr>
        <p:blipFill>
          <a:blip r:embed="rId4"/>
          <a:stretch>
            <a:fillRect/>
          </a:stretch>
        </p:blipFill>
        <p:spPr>
          <a:xfrm>
            <a:off x="5609342" y="2694499"/>
            <a:ext cx="6505363" cy="3482463"/>
          </a:xfrm>
          <a:prstGeom prst="rect">
            <a:avLst/>
          </a:prstGeom>
        </p:spPr>
      </p:pic>
      <p:sp>
        <p:nvSpPr>
          <p:cNvPr id="6" name="Rechthoek 5">
            <a:extLst>
              <a:ext uri="{FF2B5EF4-FFF2-40B4-BE49-F238E27FC236}">
                <a16:creationId xmlns:a16="http://schemas.microsoft.com/office/drawing/2014/main" id="{BA112F6E-052D-2C9C-39EA-AF80D27F1C4D}"/>
              </a:ext>
            </a:extLst>
          </p:cNvPr>
          <p:cNvSpPr/>
          <p:nvPr/>
        </p:nvSpPr>
        <p:spPr>
          <a:xfrm>
            <a:off x="9636456" y="3151751"/>
            <a:ext cx="2555544" cy="3736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6823DFD0-D836-C03C-9055-CD103AB25EB5}"/>
              </a:ext>
            </a:extLst>
          </p:cNvPr>
          <p:cNvSpPr/>
          <p:nvPr/>
        </p:nvSpPr>
        <p:spPr>
          <a:xfrm>
            <a:off x="11193864" y="4642338"/>
            <a:ext cx="823966" cy="167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A7BF6163-4230-1D6E-E454-58C5462DFE2F}"/>
              </a:ext>
            </a:extLst>
          </p:cNvPr>
          <p:cNvSpPr/>
          <p:nvPr/>
        </p:nvSpPr>
        <p:spPr>
          <a:xfrm>
            <a:off x="9966960" y="3429000"/>
            <a:ext cx="1717040" cy="939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vorm 7">
            <a:extLst>
              <a:ext uri="{FF2B5EF4-FFF2-40B4-BE49-F238E27FC236}">
                <a16:creationId xmlns:a16="http://schemas.microsoft.com/office/drawing/2014/main" id="{0AD84F6C-2EC0-F240-4158-B0D0E3F2AC47}"/>
              </a:ext>
            </a:extLst>
          </p:cNvPr>
          <p:cNvSpPr/>
          <p:nvPr/>
        </p:nvSpPr>
        <p:spPr>
          <a:xfrm>
            <a:off x="7884160" y="3555999"/>
            <a:ext cx="1209040" cy="2326005"/>
          </a:xfrm>
          <a:custGeom>
            <a:avLst/>
            <a:gdLst>
              <a:gd name="connsiteX0" fmla="*/ 132080 w 1209040"/>
              <a:gd name="connsiteY0" fmla="*/ 0 h 2346960"/>
              <a:gd name="connsiteX1" fmla="*/ 0 w 1209040"/>
              <a:gd name="connsiteY1" fmla="*/ 477520 h 2346960"/>
              <a:gd name="connsiteX2" fmla="*/ 294640 w 1209040"/>
              <a:gd name="connsiteY2" fmla="*/ 528320 h 2346960"/>
              <a:gd name="connsiteX3" fmla="*/ 538480 w 1209040"/>
              <a:gd name="connsiteY3" fmla="*/ 670560 h 2346960"/>
              <a:gd name="connsiteX4" fmla="*/ 670560 w 1209040"/>
              <a:gd name="connsiteY4" fmla="*/ 883920 h 2346960"/>
              <a:gd name="connsiteX5" fmla="*/ 721360 w 1209040"/>
              <a:gd name="connsiteY5" fmla="*/ 1087120 h 2346960"/>
              <a:gd name="connsiteX6" fmla="*/ 721360 w 1209040"/>
              <a:gd name="connsiteY6" fmla="*/ 1320800 h 2346960"/>
              <a:gd name="connsiteX7" fmla="*/ 650240 w 1209040"/>
              <a:gd name="connsiteY7" fmla="*/ 1544320 h 2346960"/>
              <a:gd name="connsiteX8" fmla="*/ 518160 w 1209040"/>
              <a:gd name="connsiteY8" fmla="*/ 1696720 h 2346960"/>
              <a:gd name="connsiteX9" fmla="*/ 325120 w 1209040"/>
              <a:gd name="connsiteY9" fmla="*/ 1828800 h 2346960"/>
              <a:gd name="connsiteX10" fmla="*/ 203200 w 1209040"/>
              <a:gd name="connsiteY10" fmla="*/ 1879600 h 2346960"/>
              <a:gd name="connsiteX11" fmla="*/ 314960 w 1209040"/>
              <a:gd name="connsiteY11" fmla="*/ 2346960 h 2346960"/>
              <a:gd name="connsiteX12" fmla="*/ 589280 w 1209040"/>
              <a:gd name="connsiteY12" fmla="*/ 2225040 h 2346960"/>
              <a:gd name="connsiteX13" fmla="*/ 792480 w 1209040"/>
              <a:gd name="connsiteY13" fmla="*/ 2103120 h 2346960"/>
              <a:gd name="connsiteX14" fmla="*/ 1036320 w 1209040"/>
              <a:gd name="connsiteY14" fmla="*/ 1788160 h 2346960"/>
              <a:gd name="connsiteX15" fmla="*/ 1137920 w 1209040"/>
              <a:gd name="connsiteY15" fmla="*/ 1564640 h 2346960"/>
              <a:gd name="connsiteX16" fmla="*/ 1209040 w 1209040"/>
              <a:gd name="connsiteY16" fmla="*/ 1188720 h 2346960"/>
              <a:gd name="connsiteX17" fmla="*/ 1148080 w 1209040"/>
              <a:gd name="connsiteY17" fmla="*/ 833120 h 2346960"/>
              <a:gd name="connsiteX18" fmla="*/ 1005840 w 1209040"/>
              <a:gd name="connsiteY18" fmla="*/ 548640 h 2346960"/>
              <a:gd name="connsiteX19" fmla="*/ 711200 w 1209040"/>
              <a:gd name="connsiteY19" fmla="*/ 243840 h 2346960"/>
              <a:gd name="connsiteX20" fmla="*/ 355600 w 1209040"/>
              <a:gd name="connsiteY20" fmla="*/ 50800 h 2346960"/>
              <a:gd name="connsiteX21" fmla="*/ 132080 w 1209040"/>
              <a:gd name="connsiteY21" fmla="*/ 0 h 2346960"/>
              <a:gd name="connsiteX0" fmla="*/ 10160 w 1209040"/>
              <a:gd name="connsiteY0" fmla="*/ 0 h 2346960"/>
              <a:gd name="connsiteX1" fmla="*/ 0 w 1209040"/>
              <a:gd name="connsiteY1" fmla="*/ 477520 h 2346960"/>
              <a:gd name="connsiteX2" fmla="*/ 294640 w 1209040"/>
              <a:gd name="connsiteY2" fmla="*/ 528320 h 2346960"/>
              <a:gd name="connsiteX3" fmla="*/ 538480 w 1209040"/>
              <a:gd name="connsiteY3" fmla="*/ 670560 h 2346960"/>
              <a:gd name="connsiteX4" fmla="*/ 670560 w 1209040"/>
              <a:gd name="connsiteY4" fmla="*/ 883920 h 2346960"/>
              <a:gd name="connsiteX5" fmla="*/ 721360 w 1209040"/>
              <a:gd name="connsiteY5" fmla="*/ 1087120 h 2346960"/>
              <a:gd name="connsiteX6" fmla="*/ 721360 w 1209040"/>
              <a:gd name="connsiteY6" fmla="*/ 1320800 h 2346960"/>
              <a:gd name="connsiteX7" fmla="*/ 650240 w 1209040"/>
              <a:gd name="connsiteY7" fmla="*/ 1544320 h 2346960"/>
              <a:gd name="connsiteX8" fmla="*/ 518160 w 1209040"/>
              <a:gd name="connsiteY8" fmla="*/ 1696720 h 2346960"/>
              <a:gd name="connsiteX9" fmla="*/ 325120 w 1209040"/>
              <a:gd name="connsiteY9" fmla="*/ 1828800 h 2346960"/>
              <a:gd name="connsiteX10" fmla="*/ 203200 w 1209040"/>
              <a:gd name="connsiteY10" fmla="*/ 1879600 h 2346960"/>
              <a:gd name="connsiteX11" fmla="*/ 314960 w 1209040"/>
              <a:gd name="connsiteY11" fmla="*/ 2346960 h 2346960"/>
              <a:gd name="connsiteX12" fmla="*/ 589280 w 1209040"/>
              <a:gd name="connsiteY12" fmla="*/ 2225040 h 2346960"/>
              <a:gd name="connsiteX13" fmla="*/ 792480 w 1209040"/>
              <a:gd name="connsiteY13" fmla="*/ 2103120 h 2346960"/>
              <a:gd name="connsiteX14" fmla="*/ 1036320 w 1209040"/>
              <a:gd name="connsiteY14" fmla="*/ 1788160 h 2346960"/>
              <a:gd name="connsiteX15" fmla="*/ 1137920 w 1209040"/>
              <a:gd name="connsiteY15" fmla="*/ 1564640 h 2346960"/>
              <a:gd name="connsiteX16" fmla="*/ 1209040 w 1209040"/>
              <a:gd name="connsiteY16" fmla="*/ 1188720 h 2346960"/>
              <a:gd name="connsiteX17" fmla="*/ 1148080 w 1209040"/>
              <a:gd name="connsiteY17" fmla="*/ 833120 h 2346960"/>
              <a:gd name="connsiteX18" fmla="*/ 1005840 w 1209040"/>
              <a:gd name="connsiteY18" fmla="*/ 548640 h 2346960"/>
              <a:gd name="connsiteX19" fmla="*/ 711200 w 1209040"/>
              <a:gd name="connsiteY19" fmla="*/ 243840 h 2346960"/>
              <a:gd name="connsiteX20" fmla="*/ 355600 w 1209040"/>
              <a:gd name="connsiteY20" fmla="*/ 50800 h 2346960"/>
              <a:gd name="connsiteX21" fmla="*/ 10160 w 1209040"/>
              <a:gd name="connsiteY21" fmla="*/ 0 h 2346960"/>
              <a:gd name="connsiteX0" fmla="*/ 10160 w 1209040"/>
              <a:gd name="connsiteY0" fmla="*/ 0 h 2346960"/>
              <a:gd name="connsiteX1" fmla="*/ 0 w 1209040"/>
              <a:gd name="connsiteY1" fmla="*/ 477520 h 2346960"/>
              <a:gd name="connsiteX2" fmla="*/ 294640 w 1209040"/>
              <a:gd name="connsiteY2" fmla="*/ 528320 h 2346960"/>
              <a:gd name="connsiteX3" fmla="*/ 527050 w 1209040"/>
              <a:gd name="connsiteY3" fmla="*/ 678180 h 2346960"/>
              <a:gd name="connsiteX4" fmla="*/ 670560 w 1209040"/>
              <a:gd name="connsiteY4" fmla="*/ 883920 h 2346960"/>
              <a:gd name="connsiteX5" fmla="*/ 721360 w 1209040"/>
              <a:gd name="connsiteY5" fmla="*/ 1087120 h 2346960"/>
              <a:gd name="connsiteX6" fmla="*/ 721360 w 1209040"/>
              <a:gd name="connsiteY6" fmla="*/ 1320800 h 2346960"/>
              <a:gd name="connsiteX7" fmla="*/ 650240 w 1209040"/>
              <a:gd name="connsiteY7" fmla="*/ 1544320 h 2346960"/>
              <a:gd name="connsiteX8" fmla="*/ 518160 w 1209040"/>
              <a:gd name="connsiteY8" fmla="*/ 1696720 h 2346960"/>
              <a:gd name="connsiteX9" fmla="*/ 325120 w 1209040"/>
              <a:gd name="connsiteY9" fmla="*/ 1828800 h 2346960"/>
              <a:gd name="connsiteX10" fmla="*/ 203200 w 1209040"/>
              <a:gd name="connsiteY10" fmla="*/ 1879600 h 2346960"/>
              <a:gd name="connsiteX11" fmla="*/ 314960 w 1209040"/>
              <a:gd name="connsiteY11" fmla="*/ 2346960 h 2346960"/>
              <a:gd name="connsiteX12" fmla="*/ 589280 w 1209040"/>
              <a:gd name="connsiteY12" fmla="*/ 2225040 h 2346960"/>
              <a:gd name="connsiteX13" fmla="*/ 792480 w 1209040"/>
              <a:gd name="connsiteY13" fmla="*/ 2103120 h 2346960"/>
              <a:gd name="connsiteX14" fmla="*/ 1036320 w 1209040"/>
              <a:gd name="connsiteY14" fmla="*/ 1788160 h 2346960"/>
              <a:gd name="connsiteX15" fmla="*/ 1137920 w 1209040"/>
              <a:gd name="connsiteY15" fmla="*/ 1564640 h 2346960"/>
              <a:gd name="connsiteX16" fmla="*/ 1209040 w 1209040"/>
              <a:gd name="connsiteY16" fmla="*/ 1188720 h 2346960"/>
              <a:gd name="connsiteX17" fmla="*/ 1148080 w 1209040"/>
              <a:gd name="connsiteY17" fmla="*/ 833120 h 2346960"/>
              <a:gd name="connsiteX18" fmla="*/ 1005840 w 1209040"/>
              <a:gd name="connsiteY18" fmla="*/ 548640 h 2346960"/>
              <a:gd name="connsiteX19" fmla="*/ 711200 w 1209040"/>
              <a:gd name="connsiteY19" fmla="*/ 243840 h 2346960"/>
              <a:gd name="connsiteX20" fmla="*/ 355600 w 1209040"/>
              <a:gd name="connsiteY20" fmla="*/ 50800 h 2346960"/>
              <a:gd name="connsiteX21" fmla="*/ 10160 w 1209040"/>
              <a:gd name="connsiteY21" fmla="*/ 0 h 2346960"/>
              <a:gd name="connsiteX0" fmla="*/ 10160 w 1209040"/>
              <a:gd name="connsiteY0" fmla="*/ 0 h 2346960"/>
              <a:gd name="connsiteX1" fmla="*/ 0 w 1209040"/>
              <a:gd name="connsiteY1" fmla="*/ 477520 h 2346960"/>
              <a:gd name="connsiteX2" fmla="*/ 294640 w 1209040"/>
              <a:gd name="connsiteY2" fmla="*/ 528320 h 2346960"/>
              <a:gd name="connsiteX3" fmla="*/ 527050 w 1209040"/>
              <a:gd name="connsiteY3" fmla="*/ 678180 h 2346960"/>
              <a:gd name="connsiteX4" fmla="*/ 670560 w 1209040"/>
              <a:gd name="connsiteY4" fmla="*/ 883920 h 2346960"/>
              <a:gd name="connsiteX5" fmla="*/ 721360 w 1209040"/>
              <a:gd name="connsiteY5" fmla="*/ 1087120 h 2346960"/>
              <a:gd name="connsiteX6" fmla="*/ 721360 w 1209040"/>
              <a:gd name="connsiteY6" fmla="*/ 1320800 h 2346960"/>
              <a:gd name="connsiteX7" fmla="*/ 650240 w 1209040"/>
              <a:gd name="connsiteY7" fmla="*/ 1544320 h 2346960"/>
              <a:gd name="connsiteX8" fmla="*/ 518160 w 1209040"/>
              <a:gd name="connsiteY8" fmla="*/ 1696720 h 2346960"/>
              <a:gd name="connsiteX9" fmla="*/ 325120 w 1209040"/>
              <a:gd name="connsiteY9" fmla="*/ 1828800 h 2346960"/>
              <a:gd name="connsiteX10" fmla="*/ 203200 w 1209040"/>
              <a:gd name="connsiteY10" fmla="*/ 1879600 h 2346960"/>
              <a:gd name="connsiteX11" fmla="*/ 314960 w 1209040"/>
              <a:gd name="connsiteY11" fmla="*/ 2346960 h 2346960"/>
              <a:gd name="connsiteX12" fmla="*/ 589280 w 1209040"/>
              <a:gd name="connsiteY12" fmla="*/ 2225040 h 2346960"/>
              <a:gd name="connsiteX13" fmla="*/ 792480 w 1209040"/>
              <a:gd name="connsiteY13" fmla="*/ 2103120 h 2346960"/>
              <a:gd name="connsiteX14" fmla="*/ 1036320 w 1209040"/>
              <a:gd name="connsiteY14" fmla="*/ 1788160 h 2346960"/>
              <a:gd name="connsiteX15" fmla="*/ 1137920 w 1209040"/>
              <a:gd name="connsiteY15" fmla="*/ 1564640 h 2346960"/>
              <a:gd name="connsiteX16" fmla="*/ 1209040 w 1209040"/>
              <a:gd name="connsiteY16" fmla="*/ 1188720 h 2346960"/>
              <a:gd name="connsiteX17" fmla="*/ 1148080 w 1209040"/>
              <a:gd name="connsiteY17" fmla="*/ 833120 h 2346960"/>
              <a:gd name="connsiteX18" fmla="*/ 1005840 w 1209040"/>
              <a:gd name="connsiteY18" fmla="*/ 548640 h 2346960"/>
              <a:gd name="connsiteX19" fmla="*/ 711200 w 1209040"/>
              <a:gd name="connsiteY19" fmla="*/ 243840 h 2346960"/>
              <a:gd name="connsiteX20" fmla="*/ 363220 w 1209040"/>
              <a:gd name="connsiteY20" fmla="*/ 46990 h 2346960"/>
              <a:gd name="connsiteX21" fmla="*/ 10160 w 1209040"/>
              <a:gd name="connsiteY21" fmla="*/ 0 h 2346960"/>
              <a:gd name="connsiteX0" fmla="*/ 10160 w 1209040"/>
              <a:gd name="connsiteY0" fmla="*/ 0 h 2346960"/>
              <a:gd name="connsiteX1" fmla="*/ 0 w 1209040"/>
              <a:gd name="connsiteY1" fmla="*/ 477520 h 2346960"/>
              <a:gd name="connsiteX2" fmla="*/ 294640 w 1209040"/>
              <a:gd name="connsiteY2" fmla="*/ 528320 h 2346960"/>
              <a:gd name="connsiteX3" fmla="*/ 527050 w 1209040"/>
              <a:gd name="connsiteY3" fmla="*/ 678180 h 2346960"/>
              <a:gd name="connsiteX4" fmla="*/ 670560 w 1209040"/>
              <a:gd name="connsiteY4" fmla="*/ 883920 h 2346960"/>
              <a:gd name="connsiteX5" fmla="*/ 721360 w 1209040"/>
              <a:gd name="connsiteY5" fmla="*/ 1087120 h 2346960"/>
              <a:gd name="connsiteX6" fmla="*/ 721360 w 1209040"/>
              <a:gd name="connsiteY6" fmla="*/ 1320800 h 2346960"/>
              <a:gd name="connsiteX7" fmla="*/ 650240 w 1209040"/>
              <a:gd name="connsiteY7" fmla="*/ 1544320 h 2346960"/>
              <a:gd name="connsiteX8" fmla="*/ 518160 w 1209040"/>
              <a:gd name="connsiteY8" fmla="*/ 1696720 h 2346960"/>
              <a:gd name="connsiteX9" fmla="*/ 325120 w 1209040"/>
              <a:gd name="connsiteY9" fmla="*/ 1828800 h 2346960"/>
              <a:gd name="connsiteX10" fmla="*/ 203200 w 1209040"/>
              <a:gd name="connsiteY10" fmla="*/ 1879600 h 2346960"/>
              <a:gd name="connsiteX11" fmla="*/ 314960 w 1209040"/>
              <a:gd name="connsiteY11" fmla="*/ 2346960 h 2346960"/>
              <a:gd name="connsiteX12" fmla="*/ 589280 w 1209040"/>
              <a:gd name="connsiteY12" fmla="*/ 2225040 h 2346960"/>
              <a:gd name="connsiteX13" fmla="*/ 792480 w 1209040"/>
              <a:gd name="connsiteY13" fmla="*/ 2103120 h 2346960"/>
              <a:gd name="connsiteX14" fmla="*/ 1036320 w 1209040"/>
              <a:gd name="connsiteY14" fmla="*/ 1788160 h 2346960"/>
              <a:gd name="connsiteX15" fmla="*/ 1137920 w 1209040"/>
              <a:gd name="connsiteY15" fmla="*/ 1564640 h 2346960"/>
              <a:gd name="connsiteX16" fmla="*/ 1209040 w 1209040"/>
              <a:gd name="connsiteY16" fmla="*/ 1188720 h 2346960"/>
              <a:gd name="connsiteX17" fmla="*/ 1148080 w 1209040"/>
              <a:gd name="connsiteY17" fmla="*/ 833120 h 2346960"/>
              <a:gd name="connsiteX18" fmla="*/ 1005840 w 1209040"/>
              <a:gd name="connsiteY18" fmla="*/ 548640 h 2346960"/>
              <a:gd name="connsiteX19" fmla="*/ 711200 w 1209040"/>
              <a:gd name="connsiteY19" fmla="*/ 243840 h 2346960"/>
              <a:gd name="connsiteX20" fmla="*/ 363220 w 1209040"/>
              <a:gd name="connsiteY20" fmla="*/ 46990 h 2346960"/>
              <a:gd name="connsiteX21" fmla="*/ 10160 w 1209040"/>
              <a:gd name="connsiteY21" fmla="*/ 0 h 2346960"/>
              <a:gd name="connsiteX0" fmla="*/ 10160 w 1209040"/>
              <a:gd name="connsiteY0" fmla="*/ 0 h 2346960"/>
              <a:gd name="connsiteX1" fmla="*/ 0 w 1209040"/>
              <a:gd name="connsiteY1" fmla="*/ 477520 h 2346960"/>
              <a:gd name="connsiteX2" fmla="*/ 294640 w 1209040"/>
              <a:gd name="connsiteY2" fmla="*/ 528320 h 2346960"/>
              <a:gd name="connsiteX3" fmla="*/ 527050 w 1209040"/>
              <a:gd name="connsiteY3" fmla="*/ 678180 h 2346960"/>
              <a:gd name="connsiteX4" fmla="*/ 670560 w 1209040"/>
              <a:gd name="connsiteY4" fmla="*/ 883920 h 2346960"/>
              <a:gd name="connsiteX5" fmla="*/ 721360 w 1209040"/>
              <a:gd name="connsiteY5" fmla="*/ 1087120 h 2346960"/>
              <a:gd name="connsiteX6" fmla="*/ 721360 w 1209040"/>
              <a:gd name="connsiteY6" fmla="*/ 1320800 h 2346960"/>
              <a:gd name="connsiteX7" fmla="*/ 650240 w 1209040"/>
              <a:gd name="connsiteY7" fmla="*/ 1544320 h 2346960"/>
              <a:gd name="connsiteX8" fmla="*/ 518160 w 1209040"/>
              <a:gd name="connsiteY8" fmla="*/ 1696720 h 2346960"/>
              <a:gd name="connsiteX9" fmla="*/ 325120 w 1209040"/>
              <a:gd name="connsiteY9" fmla="*/ 1828800 h 2346960"/>
              <a:gd name="connsiteX10" fmla="*/ 203200 w 1209040"/>
              <a:gd name="connsiteY10" fmla="*/ 1879600 h 2346960"/>
              <a:gd name="connsiteX11" fmla="*/ 314960 w 1209040"/>
              <a:gd name="connsiteY11" fmla="*/ 2346960 h 2346960"/>
              <a:gd name="connsiteX12" fmla="*/ 589280 w 1209040"/>
              <a:gd name="connsiteY12" fmla="*/ 2225040 h 2346960"/>
              <a:gd name="connsiteX13" fmla="*/ 792480 w 1209040"/>
              <a:gd name="connsiteY13" fmla="*/ 2103120 h 2346960"/>
              <a:gd name="connsiteX14" fmla="*/ 1036320 w 1209040"/>
              <a:gd name="connsiteY14" fmla="*/ 1788160 h 2346960"/>
              <a:gd name="connsiteX15" fmla="*/ 1137920 w 1209040"/>
              <a:gd name="connsiteY15" fmla="*/ 1564640 h 2346960"/>
              <a:gd name="connsiteX16" fmla="*/ 1209040 w 1209040"/>
              <a:gd name="connsiteY16" fmla="*/ 1188720 h 2346960"/>
              <a:gd name="connsiteX17" fmla="*/ 1148080 w 1209040"/>
              <a:gd name="connsiteY17" fmla="*/ 833120 h 2346960"/>
              <a:gd name="connsiteX18" fmla="*/ 1005840 w 1209040"/>
              <a:gd name="connsiteY18" fmla="*/ 548640 h 2346960"/>
              <a:gd name="connsiteX19" fmla="*/ 737870 w 1209040"/>
              <a:gd name="connsiteY19" fmla="*/ 232410 h 2346960"/>
              <a:gd name="connsiteX20" fmla="*/ 363220 w 1209040"/>
              <a:gd name="connsiteY20" fmla="*/ 46990 h 2346960"/>
              <a:gd name="connsiteX21" fmla="*/ 10160 w 1209040"/>
              <a:gd name="connsiteY21" fmla="*/ 0 h 2346960"/>
              <a:gd name="connsiteX0" fmla="*/ 10160 w 1209040"/>
              <a:gd name="connsiteY0" fmla="*/ 0 h 2346960"/>
              <a:gd name="connsiteX1" fmla="*/ 0 w 1209040"/>
              <a:gd name="connsiteY1" fmla="*/ 477520 h 2346960"/>
              <a:gd name="connsiteX2" fmla="*/ 294640 w 1209040"/>
              <a:gd name="connsiteY2" fmla="*/ 528320 h 2346960"/>
              <a:gd name="connsiteX3" fmla="*/ 527050 w 1209040"/>
              <a:gd name="connsiteY3" fmla="*/ 678180 h 2346960"/>
              <a:gd name="connsiteX4" fmla="*/ 670560 w 1209040"/>
              <a:gd name="connsiteY4" fmla="*/ 883920 h 2346960"/>
              <a:gd name="connsiteX5" fmla="*/ 721360 w 1209040"/>
              <a:gd name="connsiteY5" fmla="*/ 1087120 h 2346960"/>
              <a:gd name="connsiteX6" fmla="*/ 721360 w 1209040"/>
              <a:gd name="connsiteY6" fmla="*/ 1320800 h 2346960"/>
              <a:gd name="connsiteX7" fmla="*/ 650240 w 1209040"/>
              <a:gd name="connsiteY7" fmla="*/ 1544320 h 2346960"/>
              <a:gd name="connsiteX8" fmla="*/ 518160 w 1209040"/>
              <a:gd name="connsiteY8" fmla="*/ 1696720 h 2346960"/>
              <a:gd name="connsiteX9" fmla="*/ 325120 w 1209040"/>
              <a:gd name="connsiteY9" fmla="*/ 1828800 h 2346960"/>
              <a:gd name="connsiteX10" fmla="*/ 203200 w 1209040"/>
              <a:gd name="connsiteY10" fmla="*/ 1879600 h 2346960"/>
              <a:gd name="connsiteX11" fmla="*/ 314960 w 1209040"/>
              <a:gd name="connsiteY11" fmla="*/ 2346960 h 2346960"/>
              <a:gd name="connsiteX12" fmla="*/ 589280 w 1209040"/>
              <a:gd name="connsiteY12" fmla="*/ 2225040 h 2346960"/>
              <a:gd name="connsiteX13" fmla="*/ 792480 w 1209040"/>
              <a:gd name="connsiteY13" fmla="*/ 2103120 h 2346960"/>
              <a:gd name="connsiteX14" fmla="*/ 1036320 w 1209040"/>
              <a:gd name="connsiteY14" fmla="*/ 1788160 h 2346960"/>
              <a:gd name="connsiteX15" fmla="*/ 1137920 w 1209040"/>
              <a:gd name="connsiteY15" fmla="*/ 1564640 h 2346960"/>
              <a:gd name="connsiteX16" fmla="*/ 1209040 w 1209040"/>
              <a:gd name="connsiteY16" fmla="*/ 1188720 h 2346960"/>
              <a:gd name="connsiteX17" fmla="*/ 1148080 w 1209040"/>
              <a:gd name="connsiteY17" fmla="*/ 833120 h 2346960"/>
              <a:gd name="connsiteX18" fmla="*/ 1005840 w 1209040"/>
              <a:gd name="connsiteY18" fmla="*/ 548640 h 2346960"/>
              <a:gd name="connsiteX19" fmla="*/ 737870 w 1209040"/>
              <a:gd name="connsiteY19" fmla="*/ 232410 h 2346960"/>
              <a:gd name="connsiteX20" fmla="*/ 363220 w 1209040"/>
              <a:gd name="connsiteY20" fmla="*/ 46990 h 2346960"/>
              <a:gd name="connsiteX21" fmla="*/ 10160 w 1209040"/>
              <a:gd name="connsiteY21" fmla="*/ 0 h 2346960"/>
              <a:gd name="connsiteX0" fmla="*/ 10160 w 1209040"/>
              <a:gd name="connsiteY0" fmla="*/ 0 h 2346960"/>
              <a:gd name="connsiteX1" fmla="*/ 0 w 1209040"/>
              <a:gd name="connsiteY1" fmla="*/ 477520 h 2346960"/>
              <a:gd name="connsiteX2" fmla="*/ 294640 w 1209040"/>
              <a:gd name="connsiteY2" fmla="*/ 528320 h 2346960"/>
              <a:gd name="connsiteX3" fmla="*/ 527050 w 1209040"/>
              <a:gd name="connsiteY3" fmla="*/ 678180 h 2346960"/>
              <a:gd name="connsiteX4" fmla="*/ 670560 w 1209040"/>
              <a:gd name="connsiteY4" fmla="*/ 883920 h 2346960"/>
              <a:gd name="connsiteX5" fmla="*/ 721360 w 1209040"/>
              <a:gd name="connsiteY5" fmla="*/ 1087120 h 2346960"/>
              <a:gd name="connsiteX6" fmla="*/ 721360 w 1209040"/>
              <a:gd name="connsiteY6" fmla="*/ 1320800 h 2346960"/>
              <a:gd name="connsiteX7" fmla="*/ 650240 w 1209040"/>
              <a:gd name="connsiteY7" fmla="*/ 1544320 h 2346960"/>
              <a:gd name="connsiteX8" fmla="*/ 518160 w 1209040"/>
              <a:gd name="connsiteY8" fmla="*/ 1696720 h 2346960"/>
              <a:gd name="connsiteX9" fmla="*/ 325120 w 1209040"/>
              <a:gd name="connsiteY9" fmla="*/ 1828800 h 2346960"/>
              <a:gd name="connsiteX10" fmla="*/ 203200 w 1209040"/>
              <a:gd name="connsiteY10" fmla="*/ 1879600 h 2346960"/>
              <a:gd name="connsiteX11" fmla="*/ 314960 w 1209040"/>
              <a:gd name="connsiteY11" fmla="*/ 2346960 h 2346960"/>
              <a:gd name="connsiteX12" fmla="*/ 589280 w 1209040"/>
              <a:gd name="connsiteY12" fmla="*/ 2225040 h 2346960"/>
              <a:gd name="connsiteX13" fmla="*/ 792480 w 1209040"/>
              <a:gd name="connsiteY13" fmla="*/ 2103120 h 2346960"/>
              <a:gd name="connsiteX14" fmla="*/ 1036320 w 1209040"/>
              <a:gd name="connsiteY14" fmla="*/ 1788160 h 2346960"/>
              <a:gd name="connsiteX15" fmla="*/ 1137920 w 1209040"/>
              <a:gd name="connsiteY15" fmla="*/ 1564640 h 2346960"/>
              <a:gd name="connsiteX16" fmla="*/ 1209040 w 1209040"/>
              <a:gd name="connsiteY16" fmla="*/ 1188720 h 2346960"/>
              <a:gd name="connsiteX17" fmla="*/ 1148080 w 1209040"/>
              <a:gd name="connsiteY17" fmla="*/ 833120 h 2346960"/>
              <a:gd name="connsiteX18" fmla="*/ 1017270 w 1209040"/>
              <a:gd name="connsiteY18" fmla="*/ 548640 h 2346960"/>
              <a:gd name="connsiteX19" fmla="*/ 737870 w 1209040"/>
              <a:gd name="connsiteY19" fmla="*/ 232410 h 2346960"/>
              <a:gd name="connsiteX20" fmla="*/ 363220 w 1209040"/>
              <a:gd name="connsiteY20" fmla="*/ 46990 h 2346960"/>
              <a:gd name="connsiteX21" fmla="*/ 10160 w 1209040"/>
              <a:gd name="connsiteY21" fmla="*/ 0 h 2346960"/>
              <a:gd name="connsiteX0" fmla="*/ 10160 w 1209040"/>
              <a:gd name="connsiteY0" fmla="*/ 0 h 2346960"/>
              <a:gd name="connsiteX1" fmla="*/ 0 w 1209040"/>
              <a:gd name="connsiteY1" fmla="*/ 477520 h 2346960"/>
              <a:gd name="connsiteX2" fmla="*/ 294640 w 1209040"/>
              <a:gd name="connsiteY2" fmla="*/ 528320 h 2346960"/>
              <a:gd name="connsiteX3" fmla="*/ 527050 w 1209040"/>
              <a:gd name="connsiteY3" fmla="*/ 678180 h 2346960"/>
              <a:gd name="connsiteX4" fmla="*/ 670560 w 1209040"/>
              <a:gd name="connsiteY4" fmla="*/ 883920 h 2346960"/>
              <a:gd name="connsiteX5" fmla="*/ 721360 w 1209040"/>
              <a:gd name="connsiteY5" fmla="*/ 1087120 h 2346960"/>
              <a:gd name="connsiteX6" fmla="*/ 721360 w 1209040"/>
              <a:gd name="connsiteY6" fmla="*/ 1320800 h 2346960"/>
              <a:gd name="connsiteX7" fmla="*/ 650240 w 1209040"/>
              <a:gd name="connsiteY7" fmla="*/ 1544320 h 2346960"/>
              <a:gd name="connsiteX8" fmla="*/ 518160 w 1209040"/>
              <a:gd name="connsiteY8" fmla="*/ 1696720 h 2346960"/>
              <a:gd name="connsiteX9" fmla="*/ 325120 w 1209040"/>
              <a:gd name="connsiteY9" fmla="*/ 1828800 h 2346960"/>
              <a:gd name="connsiteX10" fmla="*/ 203200 w 1209040"/>
              <a:gd name="connsiteY10" fmla="*/ 1879600 h 2346960"/>
              <a:gd name="connsiteX11" fmla="*/ 314960 w 1209040"/>
              <a:gd name="connsiteY11" fmla="*/ 2346960 h 2346960"/>
              <a:gd name="connsiteX12" fmla="*/ 589280 w 1209040"/>
              <a:gd name="connsiteY12" fmla="*/ 2225040 h 2346960"/>
              <a:gd name="connsiteX13" fmla="*/ 792480 w 1209040"/>
              <a:gd name="connsiteY13" fmla="*/ 2103120 h 2346960"/>
              <a:gd name="connsiteX14" fmla="*/ 1036320 w 1209040"/>
              <a:gd name="connsiteY14" fmla="*/ 1788160 h 2346960"/>
              <a:gd name="connsiteX15" fmla="*/ 1177925 w 1209040"/>
              <a:gd name="connsiteY15" fmla="*/ 1539875 h 2346960"/>
              <a:gd name="connsiteX16" fmla="*/ 1209040 w 1209040"/>
              <a:gd name="connsiteY16" fmla="*/ 1188720 h 2346960"/>
              <a:gd name="connsiteX17" fmla="*/ 1148080 w 1209040"/>
              <a:gd name="connsiteY17" fmla="*/ 833120 h 2346960"/>
              <a:gd name="connsiteX18" fmla="*/ 1017270 w 1209040"/>
              <a:gd name="connsiteY18" fmla="*/ 548640 h 2346960"/>
              <a:gd name="connsiteX19" fmla="*/ 737870 w 1209040"/>
              <a:gd name="connsiteY19" fmla="*/ 232410 h 2346960"/>
              <a:gd name="connsiteX20" fmla="*/ 363220 w 1209040"/>
              <a:gd name="connsiteY20" fmla="*/ 46990 h 2346960"/>
              <a:gd name="connsiteX21" fmla="*/ 10160 w 1209040"/>
              <a:gd name="connsiteY21" fmla="*/ 0 h 2346960"/>
              <a:gd name="connsiteX0" fmla="*/ 10160 w 1209040"/>
              <a:gd name="connsiteY0" fmla="*/ 0 h 2346960"/>
              <a:gd name="connsiteX1" fmla="*/ 0 w 1209040"/>
              <a:gd name="connsiteY1" fmla="*/ 477520 h 2346960"/>
              <a:gd name="connsiteX2" fmla="*/ 294640 w 1209040"/>
              <a:gd name="connsiteY2" fmla="*/ 528320 h 2346960"/>
              <a:gd name="connsiteX3" fmla="*/ 527050 w 1209040"/>
              <a:gd name="connsiteY3" fmla="*/ 678180 h 2346960"/>
              <a:gd name="connsiteX4" fmla="*/ 670560 w 1209040"/>
              <a:gd name="connsiteY4" fmla="*/ 883920 h 2346960"/>
              <a:gd name="connsiteX5" fmla="*/ 721360 w 1209040"/>
              <a:gd name="connsiteY5" fmla="*/ 1087120 h 2346960"/>
              <a:gd name="connsiteX6" fmla="*/ 721360 w 1209040"/>
              <a:gd name="connsiteY6" fmla="*/ 1320800 h 2346960"/>
              <a:gd name="connsiteX7" fmla="*/ 650240 w 1209040"/>
              <a:gd name="connsiteY7" fmla="*/ 1544320 h 2346960"/>
              <a:gd name="connsiteX8" fmla="*/ 518160 w 1209040"/>
              <a:gd name="connsiteY8" fmla="*/ 1696720 h 2346960"/>
              <a:gd name="connsiteX9" fmla="*/ 325120 w 1209040"/>
              <a:gd name="connsiteY9" fmla="*/ 1828800 h 2346960"/>
              <a:gd name="connsiteX10" fmla="*/ 203200 w 1209040"/>
              <a:gd name="connsiteY10" fmla="*/ 1879600 h 2346960"/>
              <a:gd name="connsiteX11" fmla="*/ 314960 w 1209040"/>
              <a:gd name="connsiteY11" fmla="*/ 2346960 h 2346960"/>
              <a:gd name="connsiteX12" fmla="*/ 589280 w 1209040"/>
              <a:gd name="connsiteY12" fmla="*/ 2225040 h 2346960"/>
              <a:gd name="connsiteX13" fmla="*/ 792480 w 1209040"/>
              <a:gd name="connsiteY13" fmla="*/ 2103120 h 2346960"/>
              <a:gd name="connsiteX14" fmla="*/ 1036320 w 1209040"/>
              <a:gd name="connsiteY14" fmla="*/ 1788160 h 2346960"/>
              <a:gd name="connsiteX15" fmla="*/ 1151255 w 1209040"/>
              <a:gd name="connsiteY15" fmla="*/ 1536065 h 2346960"/>
              <a:gd name="connsiteX16" fmla="*/ 1209040 w 1209040"/>
              <a:gd name="connsiteY16" fmla="*/ 1188720 h 2346960"/>
              <a:gd name="connsiteX17" fmla="*/ 1148080 w 1209040"/>
              <a:gd name="connsiteY17" fmla="*/ 833120 h 2346960"/>
              <a:gd name="connsiteX18" fmla="*/ 1017270 w 1209040"/>
              <a:gd name="connsiteY18" fmla="*/ 548640 h 2346960"/>
              <a:gd name="connsiteX19" fmla="*/ 737870 w 1209040"/>
              <a:gd name="connsiteY19" fmla="*/ 232410 h 2346960"/>
              <a:gd name="connsiteX20" fmla="*/ 363220 w 1209040"/>
              <a:gd name="connsiteY20" fmla="*/ 46990 h 2346960"/>
              <a:gd name="connsiteX21" fmla="*/ 10160 w 1209040"/>
              <a:gd name="connsiteY21" fmla="*/ 0 h 2346960"/>
              <a:gd name="connsiteX0" fmla="*/ 10160 w 1209040"/>
              <a:gd name="connsiteY0" fmla="*/ 0 h 2346960"/>
              <a:gd name="connsiteX1" fmla="*/ 0 w 1209040"/>
              <a:gd name="connsiteY1" fmla="*/ 477520 h 2346960"/>
              <a:gd name="connsiteX2" fmla="*/ 294640 w 1209040"/>
              <a:gd name="connsiteY2" fmla="*/ 528320 h 2346960"/>
              <a:gd name="connsiteX3" fmla="*/ 527050 w 1209040"/>
              <a:gd name="connsiteY3" fmla="*/ 678180 h 2346960"/>
              <a:gd name="connsiteX4" fmla="*/ 670560 w 1209040"/>
              <a:gd name="connsiteY4" fmla="*/ 883920 h 2346960"/>
              <a:gd name="connsiteX5" fmla="*/ 721360 w 1209040"/>
              <a:gd name="connsiteY5" fmla="*/ 1087120 h 2346960"/>
              <a:gd name="connsiteX6" fmla="*/ 721360 w 1209040"/>
              <a:gd name="connsiteY6" fmla="*/ 1320800 h 2346960"/>
              <a:gd name="connsiteX7" fmla="*/ 650240 w 1209040"/>
              <a:gd name="connsiteY7" fmla="*/ 1544320 h 2346960"/>
              <a:gd name="connsiteX8" fmla="*/ 518160 w 1209040"/>
              <a:gd name="connsiteY8" fmla="*/ 1696720 h 2346960"/>
              <a:gd name="connsiteX9" fmla="*/ 325120 w 1209040"/>
              <a:gd name="connsiteY9" fmla="*/ 1828800 h 2346960"/>
              <a:gd name="connsiteX10" fmla="*/ 203200 w 1209040"/>
              <a:gd name="connsiteY10" fmla="*/ 1879600 h 2346960"/>
              <a:gd name="connsiteX11" fmla="*/ 314960 w 1209040"/>
              <a:gd name="connsiteY11" fmla="*/ 2346960 h 2346960"/>
              <a:gd name="connsiteX12" fmla="*/ 589280 w 1209040"/>
              <a:gd name="connsiteY12" fmla="*/ 2225040 h 2346960"/>
              <a:gd name="connsiteX13" fmla="*/ 792480 w 1209040"/>
              <a:gd name="connsiteY13" fmla="*/ 2103120 h 2346960"/>
              <a:gd name="connsiteX14" fmla="*/ 1015365 w 1209040"/>
              <a:gd name="connsiteY14" fmla="*/ 1831975 h 2346960"/>
              <a:gd name="connsiteX15" fmla="*/ 1151255 w 1209040"/>
              <a:gd name="connsiteY15" fmla="*/ 1536065 h 2346960"/>
              <a:gd name="connsiteX16" fmla="*/ 1209040 w 1209040"/>
              <a:gd name="connsiteY16" fmla="*/ 1188720 h 2346960"/>
              <a:gd name="connsiteX17" fmla="*/ 1148080 w 1209040"/>
              <a:gd name="connsiteY17" fmla="*/ 833120 h 2346960"/>
              <a:gd name="connsiteX18" fmla="*/ 1017270 w 1209040"/>
              <a:gd name="connsiteY18" fmla="*/ 548640 h 2346960"/>
              <a:gd name="connsiteX19" fmla="*/ 737870 w 1209040"/>
              <a:gd name="connsiteY19" fmla="*/ 232410 h 2346960"/>
              <a:gd name="connsiteX20" fmla="*/ 363220 w 1209040"/>
              <a:gd name="connsiteY20" fmla="*/ 46990 h 2346960"/>
              <a:gd name="connsiteX21" fmla="*/ 10160 w 1209040"/>
              <a:gd name="connsiteY21" fmla="*/ 0 h 2346960"/>
              <a:gd name="connsiteX0" fmla="*/ 10160 w 1209040"/>
              <a:gd name="connsiteY0" fmla="*/ 0 h 2346960"/>
              <a:gd name="connsiteX1" fmla="*/ 0 w 1209040"/>
              <a:gd name="connsiteY1" fmla="*/ 477520 h 2346960"/>
              <a:gd name="connsiteX2" fmla="*/ 294640 w 1209040"/>
              <a:gd name="connsiteY2" fmla="*/ 528320 h 2346960"/>
              <a:gd name="connsiteX3" fmla="*/ 527050 w 1209040"/>
              <a:gd name="connsiteY3" fmla="*/ 678180 h 2346960"/>
              <a:gd name="connsiteX4" fmla="*/ 670560 w 1209040"/>
              <a:gd name="connsiteY4" fmla="*/ 883920 h 2346960"/>
              <a:gd name="connsiteX5" fmla="*/ 721360 w 1209040"/>
              <a:gd name="connsiteY5" fmla="*/ 1087120 h 2346960"/>
              <a:gd name="connsiteX6" fmla="*/ 721360 w 1209040"/>
              <a:gd name="connsiteY6" fmla="*/ 1320800 h 2346960"/>
              <a:gd name="connsiteX7" fmla="*/ 650240 w 1209040"/>
              <a:gd name="connsiteY7" fmla="*/ 1544320 h 2346960"/>
              <a:gd name="connsiteX8" fmla="*/ 518160 w 1209040"/>
              <a:gd name="connsiteY8" fmla="*/ 1696720 h 2346960"/>
              <a:gd name="connsiteX9" fmla="*/ 325120 w 1209040"/>
              <a:gd name="connsiteY9" fmla="*/ 1828800 h 2346960"/>
              <a:gd name="connsiteX10" fmla="*/ 203200 w 1209040"/>
              <a:gd name="connsiteY10" fmla="*/ 1879600 h 2346960"/>
              <a:gd name="connsiteX11" fmla="*/ 314960 w 1209040"/>
              <a:gd name="connsiteY11" fmla="*/ 2346960 h 2346960"/>
              <a:gd name="connsiteX12" fmla="*/ 589280 w 1209040"/>
              <a:gd name="connsiteY12" fmla="*/ 2225040 h 2346960"/>
              <a:gd name="connsiteX13" fmla="*/ 781050 w 1209040"/>
              <a:gd name="connsiteY13" fmla="*/ 2085975 h 2346960"/>
              <a:gd name="connsiteX14" fmla="*/ 1015365 w 1209040"/>
              <a:gd name="connsiteY14" fmla="*/ 1831975 h 2346960"/>
              <a:gd name="connsiteX15" fmla="*/ 1151255 w 1209040"/>
              <a:gd name="connsiteY15" fmla="*/ 1536065 h 2346960"/>
              <a:gd name="connsiteX16" fmla="*/ 1209040 w 1209040"/>
              <a:gd name="connsiteY16" fmla="*/ 1188720 h 2346960"/>
              <a:gd name="connsiteX17" fmla="*/ 1148080 w 1209040"/>
              <a:gd name="connsiteY17" fmla="*/ 833120 h 2346960"/>
              <a:gd name="connsiteX18" fmla="*/ 1017270 w 1209040"/>
              <a:gd name="connsiteY18" fmla="*/ 548640 h 2346960"/>
              <a:gd name="connsiteX19" fmla="*/ 737870 w 1209040"/>
              <a:gd name="connsiteY19" fmla="*/ 232410 h 2346960"/>
              <a:gd name="connsiteX20" fmla="*/ 363220 w 1209040"/>
              <a:gd name="connsiteY20" fmla="*/ 46990 h 2346960"/>
              <a:gd name="connsiteX21" fmla="*/ 10160 w 1209040"/>
              <a:gd name="connsiteY21" fmla="*/ 0 h 2346960"/>
              <a:gd name="connsiteX0" fmla="*/ 10160 w 1209040"/>
              <a:gd name="connsiteY0" fmla="*/ 0 h 2326005"/>
              <a:gd name="connsiteX1" fmla="*/ 0 w 1209040"/>
              <a:gd name="connsiteY1" fmla="*/ 477520 h 2326005"/>
              <a:gd name="connsiteX2" fmla="*/ 294640 w 1209040"/>
              <a:gd name="connsiteY2" fmla="*/ 528320 h 2326005"/>
              <a:gd name="connsiteX3" fmla="*/ 527050 w 1209040"/>
              <a:gd name="connsiteY3" fmla="*/ 678180 h 2326005"/>
              <a:gd name="connsiteX4" fmla="*/ 670560 w 1209040"/>
              <a:gd name="connsiteY4" fmla="*/ 883920 h 2326005"/>
              <a:gd name="connsiteX5" fmla="*/ 721360 w 1209040"/>
              <a:gd name="connsiteY5" fmla="*/ 1087120 h 2326005"/>
              <a:gd name="connsiteX6" fmla="*/ 721360 w 1209040"/>
              <a:gd name="connsiteY6" fmla="*/ 1320800 h 2326005"/>
              <a:gd name="connsiteX7" fmla="*/ 650240 w 1209040"/>
              <a:gd name="connsiteY7" fmla="*/ 1544320 h 2326005"/>
              <a:gd name="connsiteX8" fmla="*/ 518160 w 1209040"/>
              <a:gd name="connsiteY8" fmla="*/ 1696720 h 2326005"/>
              <a:gd name="connsiteX9" fmla="*/ 325120 w 1209040"/>
              <a:gd name="connsiteY9" fmla="*/ 1828800 h 2326005"/>
              <a:gd name="connsiteX10" fmla="*/ 203200 w 1209040"/>
              <a:gd name="connsiteY10" fmla="*/ 1879600 h 2326005"/>
              <a:gd name="connsiteX11" fmla="*/ 326390 w 1209040"/>
              <a:gd name="connsiteY11" fmla="*/ 2326005 h 2326005"/>
              <a:gd name="connsiteX12" fmla="*/ 589280 w 1209040"/>
              <a:gd name="connsiteY12" fmla="*/ 2225040 h 2326005"/>
              <a:gd name="connsiteX13" fmla="*/ 781050 w 1209040"/>
              <a:gd name="connsiteY13" fmla="*/ 2085975 h 2326005"/>
              <a:gd name="connsiteX14" fmla="*/ 1015365 w 1209040"/>
              <a:gd name="connsiteY14" fmla="*/ 1831975 h 2326005"/>
              <a:gd name="connsiteX15" fmla="*/ 1151255 w 1209040"/>
              <a:gd name="connsiteY15" fmla="*/ 1536065 h 2326005"/>
              <a:gd name="connsiteX16" fmla="*/ 1209040 w 1209040"/>
              <a:gd name="connsiteY16" fmla="*/ 1188720 h 2326005"/>
              <a:gd name="connsiteX17" fmla="*/ 1148080 w 1209040"/>
              <a:gd name="connsiteY17" fmla="*/ 833120 h 2326005"/>
              <a:gd name="connsiteX18" fmla="*/ 1017270 w 1209040"/>
              <a:gd name="connsiteY18" fmla="*/ 548640 h 2326005"/>
              <a:gd name="connsiteX19" fmla="*/ 737870 w 1209040"/>
              <a:gd name="connsiteY19" fmla="*/ 232410 h 2326005"/>
              <a:gd name="connsiteX20" fmla="*/ 363220 w 1209040"/>
              <a:gd name="connsiteY20" fmla="*/ 46990 h 2326005"/>
              <a:gd name="connsiteX21" fmla="*/ 10160 w 1209040"/>
              <a:gd name="connsiteY21" fmla="*/ 0 h 232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9040" h="2326005">
                <a:moveTo>
                  <a:pt x="10160" y="0"/>
                </a:moveTo>
                <a:lnTo>
                  <a:pt x="0" y="477520"/>
                </a:lnTo>
                <a:lnTo>
                  <a:pt x="294640" y="528320"/>
                </a:lnTo>
                <a:lnTo>
                  <a:pt x="527050" y="678180"/>
                </a:lnTo>
                <a:lnTo>
                  <a:pt x="670560" y="883920"/>
                </a:lnTo>
                <a:lnTo>
                  <a:pt x="721360" y="1087120"/>
                </a:lnTo>
                <a:lnTo>
                  <a:pt x="721360" y="1320800"/>
                </a:lnTo>
                <a:lnTo>
                  <a:pt x="650240" y="1544320"/>
                </a:lnTo>
                <a:lnTo>
                  <a:pt x="518160" y="1696720"/>
                </a:lnTo>
                <a:lnTo>
                  <a:pt x="325120" y="1828800"/>
                </a:lnTo>
                <a:lnTo>
                  <a:pt x="203200" y="1879600"/>
                </a:lnTo>
                <a:lnTo>
                  <a:pt x="326390" y="2326005"/>
                </a:lnTo>
                <a:lnTo>
                  <a:pt x="589280" y="2225040"/>
                </a:lnTo>
                <a:lnTo>
                  <a:pt x="781050" y="2085975"/>
                </a:lnTo>
                <a:lnTo>
                  <a:pt x="1015365" y="1831975"/>
                </a:lnTo>
                <a:lnTo>
                  <a:pt x="1151255" y="1536065"/>
                </a:lnTo>
                <a:lnTo>
                  <a:pt x="1209040" y="1188720"/>
                </a:lnTo>
                <a:lnTo>
                  <a:pt x="1148080" y="833120"/>
                </a:lnTo>
                <a:lnTo>
                  <a:pt x="1017270" y="548640"/>
                </a:lnTo>
                <a:cubicBezTo>
                  <a:pt x="927947" y="443230"/>
                  <a:pt x="928158" y="410210"/>
                  <a:pt x="737870" y="232410"/>
                </a:cubicBezTo>
                <a:cubicBezTo>
                  <a:pt x="621877" y="166793"/>
                  <a:pt x="582083" y="135467"/>
                  <a:pt x="363220" y="46990"/>
                </a:cubicBezTo>
                <a:lnTo>
                  <a:pt x="10160" y="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55415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Lettertype, diagram&#10;&#10;Automatisch gegenereerde beschrijving">
            <a:extLst>
              <a:ext uri="{FF2B5EF4-FFF2-40B4-BE49-F238E27FC236}">
                <a16:creationId xmlns:a16="http://schemas.microsoft.com/office/drawing/2014/main" id="{FBF71A9D-4E3F-EBE6-60A2-6EBBD91CB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542" y="2120961"/>
            <a:ext cx="3517119" cy="2497155"/>
          </a:xfrm>
          <a:prstGeom prst="rect">
            <a:avLst/>
          </a:prstGeom>
        </p:spPr>
      </p:pic>
      <p:pic>
        <p:nvPicPr>
          <p:cNvPr id="6" name="Afbeelding 5" descr="Afbeelding met tekst, schermopname, Lettertype, diagram&#10;&#10;Automatisch gegenereerde beschrijving">
            <a:extLst>
              <a:ext uri="{FF2B5EF4-FFF2-40B4-BE49-F238E27FC236}">
                <a16:creationId xmlns:a16="http://schemas.microsoft.com/office/drawing/2014/main" id="{5F67384B-8410-BF05-9B09-A1B3B6018B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7340" y="2177349"/>
            <a:ext cx="3537345" cy="2440767"/>
          </a:xfrm>
          <a:prstGeom prst="rect">
            <a:avLst/>
          </a:prstGeom>
        </p:spPr>
      </p:pic>
      <p:pic>
        <p:nvPicPr>
          <p:cNvPr id="26" name="Afbeelding 25" descr="Afbeelding met tekst, schermopname, Lettertype, logo&#10;&#10;Automatisch gegenereerde beschrijving">
            <a:extLst>
              <a:ext uri="{FF2B5EF4-FFF2-40B4-BE49-F238E27FC236}">
                <a16:creationId xmlns:a16="http://schemas.microsoft.com/office/drawing/2014/main" id="{52F76324-B248-E44D-745F-3F0CA91445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78" y="2193611"/>
            <a:ext cx="3517120" cy="2470777"/>
          </a:xfrm>
          <a:prstGeom prst="rect">
            <a:avLst/>
          </a:prstGeom>
        </p:spPr>
      </p:pic>
      <p:sp>
        <p:nvSpPr>
          <p:cNvPr id="27" name="Rechthoek 26">
            <a:extLst>
              <a:ext uri="{FF2B5EF4-FFF2-40B4-BE49-F238E27FC236}">
                <a16:creationId xmlns:a16="http://schemas.microsoft.com/office/drawing/2014/main" id="{06700826-8A9F-E22A-3CCB-F87291770517}"/>
              </a:ext>
            </a:extLst>
          </p:cNvPr>
          <p:cNvSpPr/>
          <p:nvPr/>
        </p:nvSpPr>
        <p:spPr>
          <a:xfrm>
            <a:off x="335281" y="2113166"/>
            <a:ext cx="985519" cy="225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9C0B365C-4174-B932-D2FB-666BE1E09AB5}"/>
              </a:ext>
            </a:extLst>
          </p:cNvPr>
          <p:cNvSpPr txBox="1"/>
          <p:nvPr/>
        </p:nvSpPr>
        <p:spPr>
          <a:xfrm>
            <a:off x="1351279" y="1864628"/>
            <a:ext cx="1500076" cy="369332"/>
          </a:xfrm>
          <a:prstGeom prst="rect">
            <a:avLst/>
          </a:prstGeom>
          <a:noFill/>
          <a:ln>
            <a:solidFill>
              <a:schemeClr val="bg1"/>
            </a:solidFill>
          </a:ln>
        </p:spPr>
        <p:txBody>
          <a:bodyPr wrap="square" rtlCol="0">
            <a:spAutoFit/>
          </a:bodyPr>
          <a:lstStyle/>
          <a:p>
            <a:r>
              <a:rPr lang="nl-NL"/>
              <a:t>31-50 jarige</a:t>
            </a:r>
          </a:p>
        </p:txBody>
      </p:sp>
      <p:sp>
        <p:nvSpPr>
          <p:cNvPr id="29" name="Rechthoek 28">
            <a:extLst>
              <a:ext uri="{FF2B5EF4-FFF2-40B4-BE49-F238E27FC236}">
                <a16:creationId xmlns:a16="http://schemas.microsoft.com/office/drawing/2014/main" id="{496FEAD5-01B6-F3ED-5B49-9D317C0B811C}"/>
              </a:ext>
            </a:extLst>
          </p:cNvPr>
          <p:cNvSpPr/>
          <p:nvPr/>
        </p:nvSpPr>
        <p:spPr>
          <a:xfrm>
            <a:off x="4226746" y="2120961"/>
            <a:ext cx="924371" cy="2182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395E7878-C526-C7B3-B5EA-36EF149004D0}"/>
              </a:ext>
            </a:extLst>
          </p:cNvPr>
          <p:cNvSpPr txBox="1"/>
          <p:nvPr/>
        </p:nvSpPr>
        <p:spPr>
          <a:xfrm>
            <a:off x="5110481" y="1864628"/>
            <a:ext cx="1500076" cy="369332"/>
          </a:xfrm>
          <a:prstGeom prst="rect">
            <a:avLst/>
          </a:prstGeom>
          <a:noFill/>
          <a:ln>
            <a:solidFill>
              <a:schemeClr val="bg1"/>
            </a:solidFill>
          </a:ln>
        </p:spPr>
        <p:txBody>
          <a:bodyPr wrap="square" rtlCol="0">
            <a:spAutoFit/>
          </a:bodyPr>
          <a:lstStyle/>
          <a:p>
            <a:r>
              <a:rPr lang="nl-NL"/>
              <a:t>51-65 jarige</a:t>
            </a:r>
          </a:p>
        </p:txBody>
      </p:sp>
      <p:sp>
        <p:nvSpPr>
          <p:cNvPr id="38" name="Tekstvak 37">
            <a:extLst>
              <a:ext uri="{FF2B5EF4-FFF2-40B4-BE49-F238E27FC236}">
                <a16:creationId xmlns:a16="http://schemas.microsoft.com/office/drawing/2014/main" id="{94319D44-31B4-3A7C-92A4-6778D8E1DD13}"/>
              </a:ext>
            </a:extLst>
          </p:cNvPr>
          <p:cNvSpPr txBox="1"/>
          <p:nvPr/>
        </p:nvSpPr>
        <p:spPr>
          <a:xfrm>
            <a:off x="9493463" y="1864628"/>
            <a:ext cx="750036" cy="369332"/>
          </a:xfrm>
          <a:prstGeom prst="rect">
            <a:avLst/>
          </a:prstGeom>
          <a:noFill/>
          <a:ln>
            <a:solidFill>
              <a:schemeClr val="bg1"/>
            </a:solidFill>
          </a:ln>
        </p:spPr>
        <p:txBody>
          <a:bodyPr wrap="square" rtlCol="0">
            <a:spAutoFit/>
          </a:bodyPr>
          <a:lstStyle/>
          <a:p>
            <a:r>
              <a:rPr lang="nl-NL"/>
              <a:t>65+</a:t>
            </a:r>
          </a:p>
        </p:txBody>
      </p:sp>
      <p:sp>
        <p:nvSpPr>
          <p:cNvPr id="39" name="Rechthoek 38">
            <a:extLst>
              <a:ext uri="{FF2B5EF4-FFF2-40B4-BE49-F238E27FC236}">
                <a16:creationId xmlns:a16="http://schemas.microsoft.com/office/drawing/2014/main" id="{7C5CC0EE-7821-E0B0-4651-993310D85789}"/>
              </a:ext>
            </a:extLst>
          </p:cNvPr>
          <p:cNvSpPr/>
          <p:nvPr/>
        </p:nvSpPr>
        <p:spPr>
          <a:xfrm>
            <a:off x="8237673" y="2113166"/>
            <a:ext cx="924371" cy="2182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Titel 1">
            <a:extLst>
              <a:ext uri="{FF2B5EF4-FFF2-40B4-BE49-F238E27FC236}">
                <a16:creationId xmlns:a16="http://schemas.microsoft.com/office/drawing/2014/main" id="{C94FAA61-4BE6-7831-5C0A-B7E56A655104}"/>
              </a:ext>
            </a:extLst>
          </p:cNvPr>
          <p:cNvSpPr>
            <a:spLocks noGrp="1"/>
          </p:cNvSpPr>
          <p:nvPr>
            <p:ph type="title"/>
          </p:nvPr>
        </p:nvSpPr>
        <p:spPr>
          <a:xfrm>
            <a:off x="838200" y="365125"/>
            <a:ext cx="10515600" cy="1325563"/>
          </a:xfrm>
        </p:spPr>
        <p:txBody>
          <a:bodyPr/>
          <a:lstStyle/>
          <a:p>
            <a:r>
              <a:rPr lang="nl-NL"/>
              <a:t>We spraken met verschillende doelgroepen:</a:t>
            </a:r>
          </a:p>
        </p:txBody>
      </p:sp>
      <p:cxnSp>
        <p:nvCxnSpPr>
          <p:cNvPr id="5" name="Rechte verbindingslijn 4">
            <a:extLst>
              <a:ext uri="{FF2B5EF4-FFF2-40B4-BE49-F238E27FC236}">
                <a16:creationId xmlns:a16="http://schemas.microsoft.com/office/drawing/2014/main" id="{61D1A555-CE41-B0D7-1326-25ECFD64B88A}"/>
              </a:ext>
            </a:extLst>
          </p:cNvPr>
          <p:cNvCxnSpPr/>
          <p:nvPr/>
        </p:nvCxnSpPr>
        <p:spPr>
          <a:xfrm>
            <a:off x="4099078" y="1627617"/>
            <a:ext cx="0" cy="341643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Rechte verbindingslijn 6">
            <a:extLst>
              <a:ext uri="{FF2B5EF4-FFF2-40B4-BE49-F238E27FC236}">
                <a16:creationId xmlns:a16="http://schemas.microsoft.com/office/drawing/2014/main" id="{47A8E71D-58F4-DF35-B4AD-A960329B6DA4}"/>
              </a:ext>
            </a:extLst>
          </p:cNvPr>
          <p:cNvCxnSpPr/>
          <p:nvPr/>
        </p:nvCxnSpPr>
        <p:spPr>
          <a:xfrm>
            <a:off x="8027075" y="1632535"/>
            <a:ext cx="0" cy="341643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4865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0" name="Rectangle 1040">
            <a:extLst>
              <a:ext uri="{FF2B5EF4-FFF2-40B4-BE49-F238E27FC236}">
                <a16:creationId xmlns:a16="http://schemas.microsoft.com/office/drawing/2014/main" id="{1D90C8B1-1F16-4E0A-93A8-BA6948DF9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2" name="Group 1042">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44" name="Rectangle 1043">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ep 45">
            <a:extLst>
              <a:ext uri="{FF2B5EF4-FFF2-40B4-BE49-F238E27FC236}">
                <a16:creationId xmlns:a16="http://schemas.microsoft.com/office/drawing/2014/main" id="{EED402C4-E22D-84F3-8411-7D20F7225B49}"/>
              </a:ext>
            </a:extLst>
          </p:cNvPr>
          <p:cNvGrpSpPr/>
          <p:nvPr/>
        </p:nvGrpSpPr>
        <p:grpSpPr>
          <a:xfrm>
            <a:off x="1559253" y="571632"/>
            <a:ext cx="9073494" cy="12572736"/>
            <a:chOff x="1559253" y="571632"/>
            <a:chExt cx="9073494" cy="12572736"/>
          </a:xfrm>
        </p:grpSpPr>
        <p:grpSp>
          <p:nvGrpSpPr>
            <p:cNvPr id="40" name="Groep 39">
              <a:extLst>
                <a:ext uri="{FF2B5EF4-FFF2-40B4-BE49-F238E27FC236}">
                  <a16:creationId xmlns:a16="http://schemas.microsoft.com/office/drawing/2014/main" id="{347604F9-4DC2-9E02-4BDD-F165546983BB}"/>
                </a:ext>
              </a:extLst>
            </p:cNvPr>
            <p:cNvGrpSpPr/>
            <p:nvPr/>
          </p:nvGrpSpPr>
          <p:grpSpPr>
            <a:xfrm>
              <a:off x="1559253" y="571632"/>
              <a:ext cx="9073494" cy="12572736"/>
              <a:chOff x="1559253" y="-6587042"/>
              <a:chExt cx="9073494" cy="12572736"/>
            </a:xfrm>
          </p:grpSpPr>
          <p:pic>
            <p:nvPicPr>
              <p:cNvPr id="41" name="Picture 2">
                <a:extLst>
                  <a:ext uri="{FF2B5EF4-FFF2-40B4-BE49-F238E27FC236}">
                    <a16:creationId xmlns:a16="http://schemas.microsoft.com/office/drawing/2014/main" id="{70191A6C-6BAD-D6FB-CE9B-C0C7F65D6FD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9253" y="254045"/>
                <a:ext cx="2264000" cy="5731649"/>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42" name="Picture 8">
                <a:extLst>
                  <a:ext uri="{FF2B5EF4-FFF2-40B4-BE49-F238E27FC236}">
                    <a16:creationId xmlns:a16="http://schemas.microsoft.com/office/drawing/2014/main" id="{1443C7C7-602D-B556-F6F3-785E83FABF3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42456" y="254045"/>
                <a:ext cx="2290291" cy="5725728"/>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43" name="Picture 4" descr="Afbeelding met tekst, papier, stilstaand, envelop&#10;&#10;Automatisch gegenereerde beschrijving">
                <a:extLst>
                  <a:ext uri="{FF2B5EF4-FFF2-40B4-BE49-F238E27FC236}">
                    <a16:creationId xmlns:a16="http://schemas.microsoft.com/office/drawing/2014/main" id="{A7F6BA1A-44B2-D1EB-59E0-6CC6A956D5A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950855" y="254045"/>
                <a:ext cx="2290289" cy="5725723"/>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44" name="Picture 12" descr="Afbeelding met tekst&#10;&#10;Automatisch gegenereerde beschrijving">
                <a:extLst>
                  <a:ext uri="{FF2B5EF4-FFF2-40B4-BE49-F238E27FC236}">
                    <a16:creationId xmlns:a16="http://schemas.microsoft.com/office/drawing/2014/main" id="{A605A786-C312-09F3-CA61-65EE7C42F4C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950855" y="-6587042"/>
                <a:ext cx="2290290" cy="5725725"/>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sp>
          <p:nvSpPr>
            <p:cNvPr id="45" name="Rechthoek 44">
              <a:extLst>
                <a:ext uri="{FF2B5EF4-FFF2-40B4-BE49-F238E27FC236}">
                  <a16:creationId xmlns:a16="http://schemas.microsoft.com/office/drawing/2014/main" id="{DCD9EA94-5396-995A-FB7F-B5669422203F}"/>
                </a:ext>
              </a:extLst>
            </p:cNvPr>
            <p:cNvSpPr/>
            <p:nvPr/>
          </p:nvSpPr>
          <p:spPr>
            <a:xfrm>
              <a:off x="5615940" y="1577340"/>
              <a:ext cx="975360" cy="23622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970377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A3D9A-4306-7BB4-0AD6-93CBC7974964}"/>
            </a:ext>
          </a:extLst>
        </p:cNvPr>
        <p:cNvGrpSpPr/>
        <p:nvPr/>
      </p:nvGrpSpPr>
      <p:grpSpPr>
        <a:xfrm>
          <a:off x="0" y="0"/>
          <a:ext cx="0" cy="0"/>
          <a:chOff x="0" y="0"/>
          <a:chExt cx="0" cy="0"/>
        </a:xfrm>
      </p:grpSpPr>
      <p:sp useBgFill="1">
        <p:nvSpPr>
          <p:cNvPr id="1040" name="Rectangle 1040">
            <a:extLst>
              <a:ext uri="{FF2B5EF4-FFF2-40B4-BE49-F238E27FC236}">
                <a16:creationId xmlns:a16="http://schemas.microsoft.com/office/drawing/2014/main" id="{F1BCA2B6-8C74-315D-E5B2-6E4BA2EE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2" name="Group 1042">
            <a:extLst>
              <a:ext uri="{FF2B5EF4-FFF2-40B4-BE49-F238E27FC236}">
                <a16:creationId xmlns:a16="http://schemas.microsoft.com/office/drawing/2014/main" id="{3B3A76F5-0C4B-C370-C34B-931BB3C92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44" name="Rectangle 1043">
              <a:extLst>
                <a:ext uri="{FF2B5EF4-FFF2-40B4-BE49-F238E27FC236}">
                  <a16:creationId xmlns:a16="http://schemas.microsoft.com/office/drawing/2014/main" id="{484FE6D9-7DE4-B1A6-7B62-BB676C496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AB03CD10-6208-07AB-6CFA-51AF26A70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hthoek 26">
            <a:extLst>
              <a:ext uri="{FF2B5EF4-FFF2-40B4-BE49-F238E27FC236}">
                <a16:creationId xmlns:a16="http://schemas.microsoft.com/office/drawing/2014/main" id="{77DEBFFF-45E7-DC84-8F71-A2674925DCDC}"/>
              </a:ext>
            </a:extLst>
          </p:cNvPr>
          <p:cNvSpPr/>
          <p:nvPr/>
        </p:nvSpPr>
        <p:spPr>
          <a:xfrm>
            <a:off x="5532699" y="-5636895"/>
            <a:ext cx="1134319" cy="300941"/>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 name="Groep 4">
            <a:extLst>
              <a:ext uri="{FF2B5EF4-FFF2-40B4-BE49-F238E27FC236}">
                <a16:creationId xmlns:a16="http://schemas.microsoft.com/office/drawing/2014/main" id="{015938CD-84DE-3A99-B1A6-7C8875FF7E42}"/>
              </a:ext>
            </a:extLst>
          </p:cNvPr>
          <p:cNvGrpSpPr/>
          <p:nvPr/>
        </p:nvGrpSpPr>
        <p:grpSpPr>
          <a:xfrm>
            <a:off x="2166449" y="7601678"/>
            <a:ext cx="7859100" cy="1027818"/>
            <a:chOff x="2084854" y="5777654"/>
            <a:chExt cx="7859100" cy="1027818"/>
          </a:xfrm>
        </p:grpSpPr>
        <p:pic>
          <p:nvPicPr>
            <p:cNvPr id="6" name="Afbeelding 5">
              <a:extLst>
                <a:ext uri="{FF2B5EF4-FFF2-40B4-BE49-F238E27FC236}">
                  <a16:creationId xmlns:a16="http://schemas.microsoft.com/office/drawing/2014/main" id="{5DAC699D-1AA1-88A4-8E5E-8463F05E633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59" b="96450" l="8738" r="89806">
                          <a14:foregroundMark x1="9223" y1="37870" x2="9223" y2="37870"/>
                          <a14:foregroundMark x1="27670" y1="91716" x2="27670" y2="91716"/>
                          <a14:foregroundMark x1="24272" y1="96450" x2="24272" y2="96450"/>
                          <a14:foregroundMark x1="74272" y1="97041" x2="74272" y2="97041"/>
                          <a14:foregroundMark x1="90291" y1="37870" x2="90291" y2="37870"/>
                          <a14:foregroundMark x1="50485" y1="7692" x2="50485" y2="7692"/>
                          <a14:foregroundMark x1="49029" y1="2959" x2="49029" y2="2959"/>
                        </a14:backgroundRemoval>
                      </a14:imgEffect>
                    </a14:imgLayer>
                  </a14:imgProps>
                </a:ext>
              </a:extLst>
            </a:blip>
            <a:stretch>
              <a:fillRect/>
            </a:stretch>
          </p:blipFill>
          <p:spPr>
            <a:xfrm>
              <a:off x="2084854" y="5777654"/>
              <a:ext cx="1252843" cy="1027818"/>
            </a:xfrm>
            <a:prstGeom prst="rect">
              <a:avLst/>
            </a:prstGeom>
          </p:spPr>
        </p:pic>
        <p:sp>
          <p:nvSpPr>
            <p:cNvPr id="7" name="Tekstvak 6">
              <a:extLst>
                <a:ext uri="{FF2B5EF4-FFF2-40B4-BE49-F238E27FC236}">
                  <a16:creationId xmlns:a16="http://schemas.microsoft.com/office/drawing/2014/main" id="{BC3CA401-1126-91A6-6E49-73FBE4597AB7}"/>
                </a:ext>
              </a:extLst>
            </p:cNvPr>
            <p:cNvSpPr txBox="1"/>
            <p:nvPr/>
          </p:nvSpPr>
          <p:spPr>
            <a:xfrm>
              <a:off x="2346248" y="6063821"/>
              <a:ext cx="713643" cy="523220"/>
            </a:xfrm>
            <a:prstGeom prst="rect">
              <a:avLst/>
            </a:prstGeom>
            <a:noFill/>
          </p:spPr>
          <p:txBody>
            <a:bodyPr wrap="square" rtlCol="0">
              <a:spAutoFit/>
            </a:bodyPr>
            <a:lstStyle/>
            <a:p>
              <a:pPr algn="ctr"/>
              <a:r>
                <a:rPr lang="nl-NL" sz="2800" b="1"/>
                <a:t>7,9</a:t>
              </a:r>
            </a:p>
          </p:txBody>
        </p:sp>
        <p:sp>
          <p:nvSpPr>
            <p:cNvPr id="8" name="Tekstvak 7">
              <a:extLst>
                <a:ext uri="{FF2B5EF4-FFF2-40B4-BE49-F238E27FC236}">
                  <a16:creationId xmlns:a16="http://schemas.microsoft.com/office/drawing/2014/main" id="{C7640D1D-0B72-CEA1-7FCF-212E9C0D1A72}"/>
                </a:ext>
              </a:extLst>
            </p:cNvPr>
            <p:cNvSpPr txBox="1"/>
            <p:nvPr/>
          </p:nvSpPr>
          <p:spPr>
            <a:xfrm>
              <a:off x="5675130" y="6063821"/>
              <a:ext cx="841738" cy="523220"/>
            </a:xfrm>
            <a:prstGeom prst="rect">
              <a:avLst/>
            </a:prstGeom>
            <a:noFill/>
          </p:spPr>
          <p:txBody>
            <a:bodyPr wrap="square" rtlCol="0">
              <a:spAutoFit/>
            </a:bodyPr>
            <a:lstStyle>
              <a:defPPr>
                <a:defRPr lang="nl-NL"/>
              </a:defPPr>
              <a:lvl1pPr>
                <a:defRPr sz="2800"/>
              </a:lvl1pPr>
            </a:lstStyle>
            <a:p>
              <a:pPr algn="ctr"/>
              <a:r>
                <a:rPr lang="nl-NL" b="1"/>
                <a:t>6,3</a:t>
              </a:r>
            </a:p>
          </p:txBody>
        </p:sp>
        <p:sp>
          <p:nvSpPr>
            <p:cNvPr id="9" name="Tekstvak 8">
              <a:extLst>
                <a:ext uri="{FF2B5EF4-FFF2-40B4-BE49-F238E27FC236}">
                  <a16:creationId xmlns:a16="http://schemas.microsoft.com/office/drawing/2014/main" id="{0AD1D885-B074-60C1-962D-0EF5401B9937}"/>
                </a:ext>
              </a:extLst>
            </p:cNvPr>
            <p:cNvSpPr txBox="1"/>
            <p:nvPr/>
          </p:nvSpPr>
          <p:spPr>
            <a:xfrm>
              <a:off x="9031247" y="6063821"/>
              <a:ext cx="912707" cy="523220"/>
            </a:xfrm>
            <a:prstGeom prst="rect">
              <a:avLst/>
            </a:prstGeom>
            <a:noFill/>
          </p:spPr>
          <p:txBody>
            <a:bodyPr wrap="square" rtlCol="0">
              <a:spAutoFit/>
            </a:bodyPr>
            <a:lstStyle/>
            <a:p>
              <a:pPr algn="ctr"/>
              <a:r>
                <a:rPr lang="nl-NL" sz="2800" b="1"/>
                <a:t>6,0</a:t>
              </a:r>
            </a:p>
          </p:txBody>
        </p:sp>
      </p:grpSp>
      <p:grpSp>
        <p:nvGrpSpPr>
          <p:cNvPr id="10" name="Groep 9">
            <a:extLst>
              <a:ext uri="{FF2B5EF4-FFF2-40B4-BE49-F238E27FC236}">
                <a16:creationId xmlns:a16="http://schemas.microsoft.com/office/drawing/2014/main" id="{9A681129-9135-0C72-25A6-02DA1C496CC7}"/>
              </a:ext>
            </a:extLst>
          </p:cNvPr>
          <p:cNvGrpSpPr/>
          <p:nvPr/>
        </p:nvGrpSpPr>
        <p:grpSpPr>
          <a:xfrm>
            <a:off x="1640847" y="-6429451"/>
            <a:ext cx="9073494" cy="12572736"/>
            <a:chOff x="1559253" y="571632"/>
            <a:chExt cx="9073494" cy="12572736"/>
          </a:xfrm>
        </p:grpSpPr>
        <p:grpSp>
          <p:nvGrpSpPr>
            <p:cNvPr id="11" name="Groep 10">
              <a:extLst>
                <a:ext uri="{FF2B5EF4-FFF2-40B4-BE49-F238E27FC236}">
                  <a16:creationId xmlns:a16="http://schemas.microsoft.com/office/drawing/2014/main" id="{97AA34D2-E099-2BB1-6A8C-33BD4C22EBE7}"/>
                </a:ext>
              </a:extLst>
            </p:cNvPr>
            <p:cNvGrpSpPr/>
            <p:nvPr/>
          </p:nvGrpSpPr>
          <p:grpSpPr>
            <a:xfrm>
              <a:off x="1559253" y="571632"/>
              <a:ext cx="9073494" cy="12572736"/>
              <a:chOff x="1559253" y="-6587042"/>
              <a:chExt cx="9073494" cy="12572736"/>
            </a:xfrm>
          </p:grpSpPr>
          <p:pic>
            <p:nvPicPr>
              <p:cNvPr id="13" name="Picture 2">
                <a:extLst>
                  <a:ext uri="{FF2B5EF4-FFF2-40B4-BE49-F238E27FC236}">
                    <a16:creationId xmlns:a16="http://schemas.microsoft.com/office/drawing/2014/main" id="{161824AA-D049-5EB3-7B22-437496B2E56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59253" y="254045"/>
                <a:ext cx="2264000" cy="5731649"/>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157A638C-5048-9ABA-8BC5-092D0C47262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342456" y="254045"/>
                <a:ext cx="2290291" cy="5725728"/>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15" name="Picture 4" descr="Afbeelding met tekst, papier, stilstaand, envelop&#10;&#10;Automatisch gegenereerde beschrijving">
                <a:extLst>
                  <a:ext uri="{FF2B5EF4-FFF2-40B4-BE49-F238E27FC236}">
                    <a16:creationId xmlns:a16="http://schemas.microsoft.com/office/drawing/2014/main" id="{04A17AEC-6A55-377D-9A9F-96415098E98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950855" y="254045"/>
                <a:ext cx="2290289" cy="5725723"/>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16" name="Picture 12" descr="Afbeelding met tekst&#10;&#10;Automatisch gegenereerde beschrijving">
                <a:extLst>
                  <a:ext uri="{FF2B5EF4-FFF2-40B4-BE49-F238E27FC236}">
                    <a16:creationId xmlns:a16="http://schemas.microsoft.com/office/drawing/2014/main" id="{5A0BA9D4-16AB-A422-9DCA-56F8A664CEB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950855" y="-6587042"/>
                <a:ext cx="2290290" cy="5725725"/>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sp>
          <p:nvSpPr>
            <p:cNvPr id="12" name="Rechthoek 11">
              <a:extLst>
                <a:ext uri="{FF2B5EF4-FFF2-40B4-BE49-F238E27FC236}">
                  <a16:creationId xmlns:a16="http://schemas.microsoft.com/office/drawing/2014/main" id="{5B318878-311E-3034-052C-3A3A318A6332}"/>
                </a:ext>
              </a:extLst>
            </p:cNvPr>
            <p:cNvSpPr/>
            <p:nvPr/>
          </p:nvSpPr>
          <p:spPr>
            <a:xfrm>
              <a:off x="5615940" y="1577340"/>
              <a:ext cx="975360" cy="23622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843982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4F9CA-6FDF-3259-516D-687479D7134C}"/>
            </a:ext>
          </a:extLst>
        </p:cNvPr>
        <p:cNvGrpSpPr/>
        <p:nvPr/>
      </p:nvGrpSpPr>
      <p:grpSpPr>
        <a:xfrm>
          <a:off x="0" y="0"/>
          <a:ext cx="0" cy="0"/>
          <a:chOff x="0" y="0"/>
          <a:chExt cx="0" cy="0"/>
        </a:xfrm>
      </p:grpSpPr>
      <p:sp useBgFill="1">
        <p:nvSpPr>
          <p:cNvPr id="1040" name="Rectangle 1040">
            <a:extLst>
              <a:ext uri="{FF2B5EF4-FFF2-40B4-BE49-F238E27FC236}">
                <a16:creationId xmlns:a16="http://schemas.microsoft.com/office/drawing/2014/main" id="{6B8F92FC-5C19-3C24-71C1-6F1057DED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2" name="Group 1042">
            <a:extLst>
              <a:ext uri="{FF2B5EF4-FFF2-40B4-BE49-F238E27FC236}">
                <a16:creationId xmlns:a16="http://schemas.microsoft.com/office/drawing/2014/main" id="{7E5C3DDE-489D-71ED-3BFD-368F204023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44" name="Rectangle 1043">
              <a:extLst>
                <a:ext uri="{FF2B5EF4-FFF2-40B4-BE49-F238E27FC236}">
                  <a16:creationId xmlns:a16="http://schemas.microsoft.com/office/drawing/2014/main" id="{256B7816-69EF-20A3-2893-725AF545B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6DD5DE0A-B35C-82E9-6D40-61497E3750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hthoek 26">
            <a:extLst>
              <a:ext uri="{FF2B5EF4-FFF2-40B4-BE49-F238E27FC236}">
                <a16:creationId xmlns:a16="http://schemas.microsoft.com/office/drawing/2014/main" id="{AA6E5D4E-2779-F410-EA0C-E147A5C20E37}"/>
              </a:ext>
            </a:extLst>
          </p:cNvPr>
          <p:cNvSpPr/>
          <p:nvPr/>
        </p:nvSpPr>
        <p:spPr>
          <a:xfrm>
            <a:off x="5532699" y="-5636895"/>
            <a:ext cx="1134319" cy="300941"/>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8">
            <a:extLst>
              <a:ext uri="{FF2B5EF4-FFF2-40B4-BE49-F238E27FC236}">
                <a16:creationId xmlns:a16="http://schemas.microsoft.com/office/drawing/2014/main" id="{C078DA23-71CE-67B1-6458-6362B519F9BE}"/>
              </a:ext>
            </a:extLst>
          </p:cNvPr>
          <p:cNvGrpSpPr/>
          <p:nvPr/>
        </p:nvGrpSpPr>
        <p:grpSpPr>
          <a:xfrm>
            <a:off x="1640847" y="-6429451"/>
            <a:ext cx="9073494" cy="12572736"/>
            <a:chOff x="1559253" y="571632"/>
            <a:chExt cx="9073494" cy="12572736"/>
          </a:xfrm>
        </p:grpSpPr>
        <p:grpSp>
          <p:nvGrpSpPr>
            <p:cNvPr id="10" name="Groep 9">
              <a:extLst>
                <a:ext uri="{FF2B5EF4-FFF2-40B4-BE49-F238E27FC236}">
                  <a16:creationId xmlns:a16="http://schemas.microsoft.com/office/drawing/2014/main" id="{35A9B05F-EE5E-546D-3FD3-56AB5BCEF9DE}"/>
                </a:ext>
              </a:extLst>
            </p:cNvPr>
            <p:cNvGrpSpPr/>
            <p:nvPr/>
          </p:nvGrpSpPr>
          <p:grpSpPr>
            <a:xfrm>
              <a:off x="1559253" y="571632"/>
              <a:ext cx="9073494" cy="12572736"/>
              <a:chOff x="1559253" y="-6587042"/>
              <a:chExt cx="9073494" cy="12572736"/>
            </a:xfrm>
          </p:grpSpPr>
          <p:pic>
            <p:nvPicPr>
              <p:cNvPr id="12" name="Picture 2">
                <a:extLst>
                  <a:ext uri="{FF2B5EF4-FFF2-40B4-BE49-F238E27FC236}">
                    <a16:creationId xmlns:a16="http://schemas.microsoft.com/office/drawing/2014/main" id="{99059396-6418-9627-ED75-473DD5C539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9253" y="254045"/>
                <a:ext cx="2264000" cy="5731649"/>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49106F80-4E29-2329-3572-6C7B365826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42456" y="254045"/>
                <a:ext cx="2290291" cy="5725728"/>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14" name="Picture 4" descr="Afbeelding met tekst, papier, stilstaand, envelop&#10;&#10;Automatisch gegenereerde beschrijving">
                <a:extLst>
                  <a:ext uri="{FF2B5EF4-FFF2-40B4-BE49-F238E27FC236}">
                    <a16:creationId xmlns:a16="http://schemas.microsoft.com/office/drawing/2014/main" id="{E6F769C1-600C-9CF0-2E4E-5808E412D8D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950855" y="254045"/>
                <a:ext cx="2290289" cy="5725723"/>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pic>
            <p:nvPicPr>
              <p:cNvPr id="15" name="Picture 12" descr="Afbeelding met tekst&#10;&#10;Automatisch gegenereerde beschrijving">
                <a:extLst>
                  <a:ext uri="{FF2B5EF4-FFF2-40B4-BE49-F238E27FC236}">
                    <a16:creationId xmlns:a16="http://schemas.microsoft.com/office/drawing/2014/main" id="{BA69056F-F7BB-B478-2C00-3148F007B44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950855" y="-6587042"/>
                <a:ext cx="2290290" cy="5725725"/>
              </a:xfrm>
              <a:prstGeom prst="rect">
                <a:avLst/>
              </a:prstGeom>
              <a:noFill/>
              <a:effectLst>
                <a:outerShdw blurRad="508000" dist="101600" dir="54000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sp>
          <p:nvSpPr>
            <p:cNvPr id="11" name="Rechthoek 10">
              <a:extLst>
                <a:ext uri="{FF2B5EF4-FFF2-40B4-BE49-F238E27FC236}">
                  <a16:creationId xmlns:a16="http://schemas.microsoft.com/office/drawing/2014/main" id="{C2B20CAD-8C81-ACF0-5A25-56A3A3D67249}"/>
                </a:ext>
              </a:extLst>
            </p:cNvPr>
            <p:cNvSpPr/>
            <p:nvPr/>
          </p:nvSpPr>
          <p:spPr>
            <a:xfrm>
              <a:off x="5615940" y="1577340"/>
              <a:ext cx="975360" cy="23622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8" name="Groep 7">
            <a:extLst>
              <a:ext uri="{FF2B5EF4-FFF2-40B4-BE49-F238E27FC236}">
                <a16:creationId xmlns:a16="http://schemas.microsoft.com/office/drawing/2014/main" id="{5819799A-640D-7D76-4863-62AE563A2C70}"/>
              </a:ext>
            </a:extLst>
          </p:cNvPr>
          <p:cNvGrpSpPr/>
          <p:nvPr/>
        </p:nvGrpSpPr>
        <p:grpSpPr>
          <a:xfrm>
            <a:off x="2084854" y="5777654"/>
            <a:ext cx="7859100" cy="1027818"/>
            <a:chOff x="2084854" y="5777654"/>
            <a:chExt cx="7859100" cy="1027818"/>
          </a:xfrm>
        </p:grpSpPr>
        <p:pic>
          <p:nvPicPr>
            <p:cNvPr id="3" name="Afbeelding 2">
              <a:extLst>
                <a:ext uri="{FF2B5EF4-FFF2-40B4-BE49-F238E27FC236}">
                  <a16:creationId xmlns:a16="http://schemas.microsoft.com/office/drawing/2014/main" id="{F965B0AE-2D3E-4BAA-2111-A273B3396E9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959" b="96450" l="8738" r="89806">
                          <a14:foregroundMark x1="9223" y1="37870" x2="9223" y2="37870"/>
                          <a14:foregroundMark x1="27670" y1="91716" x2="27670" y2="91716"/>
                          <a14:foregroundMark x1="24272" y1="96450" x2="24272" y2="96450"/>
                          <a14:foregroundMark x1="74272" y1="97041" x2="74272" y2="97041"/>
                          <a14:foregroundMark x1="90291" y1="37870" x2="90291" y2="37870"/>
                          <a14:foregroundMark x1="50485" y1="7692" x2="50485" y2="7692"/>
                          <a14:foregroundMark x1="49029" y1="2959" x2="49029" y2="2959"/>
                        </a14:backgroundRemoval>
                      </a14:imgEffect>
                    </a14:imgLayer>
                  </a14:imgProps>
                </a:ext>
              </a:extLst>
            </a:blip>
            <a:stretch>
              <a:fillRect/>
            </a:stretch>
          </p:blipFill>
          <p:spPr>
            <a:xfrm>
              <a:off x="2084854" y="5777654"/>
              <a:ext cx="1252843" cy="1027818"/>
            </a:xfrm>
            <a:prstGeom prst="rect">
              <a:avLst/>
            </a:prstGeom>
          </p:spPr>
        </p:pic>
        <p:sp>
          <p:nvSpPr>
            <p:cNvPr id="32" name="Tekstvak 31">
              <a:extLst>
                <a:ext uri="{FF2B5EF4-FFF2-40B4-BE49-F238E27FC236}">
                  <a16:creationId xmlns:a16="http://schemas.microsoft.com/office/drawing/2014/main" id="{F24374B6-42FC-DA91-648B-1FC71D6646D6}"/>
                </a:ext>
              </a:extLst>
            </p:cNvPr>
            <p:cNvSpPr txBox="1"/>
            <p:nvPr/>
          </p:nvSpPr>
          <p:spPr>
            <a:xfrm>
              <a:off x="2346248" y="6063821"/>
              <a:ext cx="713643" cy="523220"/>
            </a:xfrm>
            <a:prstGeom prst="rect">
              <a:avLst/>
            </a:prstGeom>
            <a:noFill/>
          </p:spPr>
          <p:txBody>
            <a:bodyPr wrap="square" rtlCol="0">
              <a:spAutoFit/>
            </a:bodyPr>
            <a:lstStyle/>
            <a:p>
              <a:pPr algn="ctr"/>
              <a:r>
                <a:rPr lang="nl-NL" sz="2800" b="1"/>
                <a:t>7,9</a:t>
              </a:r>
            </a:p>
          </p:txBody>
        </p:sp>
        <p:sp>
          <p:nvSpPr>
            <p:cNvPr id="33" name="Tekstvak 32">
              <a:extLst>
                <a:ext uri="{FF2B5EF4-FFF2-40B4-BE49-F238E27FC236}">
                  <a16:creationId xmlns:a16="http://schemas.microsoft.com/office/drawing/2014/main" id="{70F8E244-C23C-8BFA-4A62-CEEC6C607107}"/>
                </a:ext>
              </a:extLst>
            </p:cNvPr>
            <p:cNvSpPr txBox="1"/>
            <p:nvPr/>
          </p:nvSpPr>
          <p:spPr>
            <a:xfrm>
              <a:off x="5675130" y="6063821"/>
              <a:ext cx="841738" cy="523220"/>
            </a:xfrm>
            <a:prstGeom prst="rect">
              <a:avLst/>
            </a:prstGeom>
            <a:noFill/>
          </p:spPr>
          <p:txBody>
            <a:bodyPr wrap="square" rtlCol="0">
              <a:spAutoFit/>
            </a:bodyPr>
            <a:lstStyle>
              <a:defPPr>
                <a:defRPr lang="nl-NL"/>
              </a:defPPr>
              <a:lvl1pPr>
                <a:defRPr sz="2800"/>
              </a:lvl1pPr>
            </a:lstStyle>
            <a:p>
              <a:pPr algn="ctr"/>
              <a:r>
                <a:rPr lang="nl-NL" b="1"/>
                <a:t>6,3</a:t>
              </a:r>
            </a:p>
          </p:txBody>
        </p:sp>
        <p:sp>
          <p:nvSpPr>
            <p:cNvPr id="34" name="Tekstvak 33">
              <a:extLst>
                <a:ext uri="{FF2B5EF4-FFF2-40B4-BE49-F238E27FC236}">
                  <a16:creationId xmlns:a16="http://schemas.microsoft.com/office/drawing/2014/main" id="{F9A564EA-3241-ABD2-D6E0-1A2E1D54FBBA}"/>
                </a:ext>
              </a:extLst>
            </p:cNvPr>
            <p:cNvSpPr txBox="1"/>
            <p:nvPr/>
          </p:nvSpPr>
          <p:spPr>
            <a:xfrm>
              <a:off x="9031247" y="6063821"/>
              <a:ext cx="912707" cy="523220"/>
            </a:xfrm>
            <a:prstGeom prst="rect">
              <a:avLst/>
            </a:prstGeom>
            <a:noFill/>
          </p:spPr>
          <p:txBody>
            <a:bodyPr wrap="square" rtlCol="0">
              <a:spAutoFit/>
            </a:bodyPr>
            <a:lstStyle/>
            <a:p>
              <a:pPr algn="ctr"/>
              <a:r>
                <a:rPr lang="nl-NL" sz="2800" b="1"/>
                <a:t>6,0</a:t>
              </a:r>
            </a:p>
          </p:txBody>
        </p:sp>
      </p:grpSp>
    </p:spTree>
    <p:extLst>
      <p:ext uri="{BB962C8B-B14F-4D97-AF65-F5344CB8AC3E}">
        <p14:creationId xmlns:p14="http://schemas.microsoft.com/office/powerpoint/2010/main" val="3999563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descr="Afbeelding met kaart, Luchtfotografie, Stedenbouwkunde, Vogelperspectief&#10;&#10;Automatisch gegenereerde beschrijving">
            <a:extLst>
              <a:ext uri="{FF2B5EF4-FFF2-40B4-BE49-F238E27FC236}">
                <a16:creationId xmlns:a16="http://schemas.microsoft.com/office/drawing/2014/main" id="{A8BB1A7D-B8BA-F2D2-5CFE-B1724789FD5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445" r="-2" b="2691"/>
          <a:stretch/>
        </p:blipFill>
        <p:spPr>
          <a:xfrm>
            <a:off x="181234" y="2381113"/>
            <a:ext cx="5828261" cy="3938756"/>
          </a:xfrm>
          <a:prstGeom prst="rect">
            <a:avLst/>
          </a:prstGeom>
        </p:spPr>
      </p:pic>
      <p:pic>
        <p:nvPicPr>
          <p:cNvPr id="6" name="Afbeelding 5">
            <a:extLst>
              <a:ext uri="{FF2B5EF4-FFF2-40B4-BE49-F238E27FC236}">
                <a16:creationId xmlns:a16="http://schemas.microsoft.com/office/drawing/2014/main" id="{30BEA598-2CE0-796B-8A7E-F15097B54B5A}"/>
              </a:ext>
            </a:extLst>
          </p:cNvPr>
          <p:cNvPicPr>
            <a:picLocks noChangeAspect="1"/>
          </p:cNvPicPr>
          <p:nvPr/>
        </p:nvPicPr>
        <p:blipFill>
          <a:blip r:embed="rId4"/>
          <a:stretch>
            <a:fillRect/>
          </a:stretch>
        </p:blipFill>
        <p:spPr>
          <a:xfrm>
            <a:off x="6264251" y="2415829"/>
            <a:ext cx="5669944" cy="4039836"/>
          </a:xfrm>
          <a:prstGeom prst="rect">
            <a:avLst/>
          </a:prstGeom>
        </p:spPr>
      </p:pic>
      <p:sp>
        <p:nvSpPr>
          <p:cNvPr id="12" name="Titel 1">
            <a:extLst>
              <a:ext uri="{FF2B5EF4-FFF2-40B4-BE49-F238E27FC236}">
                <a16:creationId xmlns:a16="http://schemas.microsoft.com/office/drawing/2014/main" id="{5A03B478-B81C-746E-C9C9-CEC663426AA8}"/>
              </a:ext>
            </a:extLst>
          </p:cNvPr>
          <p:cNvSpPr>
            <a:spLocks noGrp="1"/>
          </p:cNvSpPr>
          <p:nvPr>
            <p:ph type="title"/>
          </p:nvPr>
        </p:nvSpPr>
        <p:spPr>
          <a:xfrm>
            <a:off x="181234" y="153094"/>
            <a:ext cx="10515600" cy="1860400"/>
          </a:xfrm>
        </p:spPr>
        <p:txBody>
          <a:bodyPr vert="horz" lIns="91440" tIns="45720" rIns="91440" bIns="45720" rtlCol="0" anchor="ctr">
            <a:normAutofit/>
          </a:bodyPr>
          <a:lstStyle/>
          <a:p>
            <a:r>
              <a:rPr lang="nl-NL" sz="5200" kern="1200">
                <a:solidFill>
                  <a:schemeClr val="tx1"/>
                </a:solidFill>
                <a:latin typeface="+mj-lt"/>
                <a:ea typeface="+mj-ea"/>
                <a:cs typeface="+mj-cs"/>
              </a:rPr>
              <a:t>Locatie: Beatrixlaan</a:t>
            </a:r>
            <a:endParaRPr lang="en-US" sz="5200" kern="1200">
              <a:solidFill>
                <a:schemeClr val="tx1"/>
              </a:solidFill>
              <a:latin typeface="+mj-lt"/>
              <a:ea typeface="+mj-ea"/>
              <a:cs typeface="+mj-cs"/>
            </a:endParaRPr>
          </a:p>
        </p:txBody>
      </p:sp>
    </p:spTree>
    <p:extLst>
      <p:ext uri="{BB962C8B-B14F-4D97-AF65-F5344CB8AC3E}">
        <p14:creationId xmlns:p14="http://schemas.microsoft.com/office/powerpoint/2010/main" val="258683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176a276-00a3-4abf-9757-30a36b042a72" xsi:nil="true"/>
    <lcf76f155ced4ddcb4097134ff3c332f xmlns="4a464310-0159-4a8f-987c-e6ce428db35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A451E7B47829048B4018EDFF89BA710" ma:contentTypeVersion="13" ma:contentTypeDescription="Een nieuw document maken." ma:contentTypeScope="" ma:versionID="6921ad79453131088a84d8009e0027ef">
  <xsd:schema xmlns:xsd="http://www.w3.org/2001/XMLSchema" xmlns:xs="http://www.w3.org/2001/XMLSchema" xmlns:p="http://schemas.microsoft.com/office/2006/metadata/properties" xmlns:ns2="4a464310-0159-4a8f-987c-e6ce428db357" xmlns:ns3="c176a276-00a3-4abf-9757-30a36b042a72" targetNamespace="http://schemas.microsoft.com/office/2006/metadata/properties" ma:root="true" ma:fieldsID="9db3b2691e9a756cc7ebcef79bb9a92e" ns2:_="" ns3:_="">
    <xsd:import namespace="4a464310-0159-4a8f-987c-e6ce428db357"/>
    <xsd:import namespace="c176a276-00a3-4abf-9757-30a36b042a7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464310-0159-4a8f-987c-e6ce428db3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d735b0e9-b196-447f-acc4-ea67084e6ac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176a276-00a3-4abf-9757-30a36b042a7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647510f-dcd8-4847-819d-3ecf42aa0002}" ma:internalName="TaxCatchAll" ma:showField="CatchAllData" ma:web="c176a276-00a3-4abf-9757-30a36b042a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4FB6CB-D2A9-4382-B77A-4CE8FE8FDE2F}">
  <ds:schemaRefs>
    <ds:schemaRef ds:uri="http://schemas.microsoft.com/sharepoint/v3/contenttype/forms"/>
  </ds:schemaRefs>
</ds:datastoreItem>
</file>

<file path=customXml/itemProps2.xml><?xml version="1.0" encoding="utf-8"?>
<ds:datastoreItem xmlns:ds="http://schemas.openxmlformats.org/officeDocument/2006/customXml" ds:itemID="{6590588B-7665-4AB4-B230-DE09B957A864}">
  <ds:schemaRefs>
    <ds:schemaRef ds:uri="http://schemas.microsoft.com/office/2006/metadata/properties"/>
    <ds:schemaRef ds:uri="4a464310-0159-4a8f-987c-e6ce428db357"/>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c176a276-00a3-4abf-9757-30a36b042a72"/>
    <ds:schemaRef ds:uri="http://www.w3.org/XML/1998/namespace"/>
  </ds:schemaRefs>
</ds:datastoreItem>
</file>

<file path=customXml/itemProps3.xml><?xml version="1.0" encoding="utf-8"?>
<ds:datastoreItem xmlns:ds="http://schemas.openxmlformats.org/officeDocument/2006/customXml" ds:itemID="{1A907705-A888-4CBC-A8C8-5BCE1A541F80}">
  <ds:schemaRefs>
    <ds:schemaRef ds:uri="4a464310-0159-4a8f-987c-e6ce428db357"/>
    <ds:schemaRef ds:uri="c176a276-00a3-4abf-9757-30a36b042a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728</Words>
  <Application>Microsoft Office PowerPoint</Application>
  <PresentationFormat>Breedbeeld</PresentationFormat>
  <Paragraphs>142</Paragraphs>
  <Slides>18</Slides>
  <Notes>13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18</vt:i4>
      </vt:variant>
    </vt:vector>
  </HeadingPairs>
  <TitlesOfParts>
    <vt:vector size="24" baseType="lpstr">
      <vt:lpstr>Aptos</vt:lpstr>
      <vt:lpstr>Aptos Display</vt:lpstr>
      <vt:lpstr>Arial</vt:lpstr>
      <vt:lpstr>Calibri</vt:lpstr>
      <vt:lpstr>Google Sans</vt:lpstr>
      <vt:lpstr>Kantoorthema</vt:lpstr>
      <vt:lpstr>Woningopgave Texel Een stap vooruit.</vt:lpstr>
      <vt:lpstr>Inhoudsopgave</vt:lpstr>
      <vt:lpstr>Probleemverkenning</vt:lpstr>
      <vt:lpstr>Wat vinden Texelaars?</vt:lpstr>
      <vt:lpstr>We spraken met verschillende doelgroepen:</vt:lpstr>
      <vt:lpstr>PowerPoint-presentatie</vt:lpstr>
      <vt:lpstr>PowerPoint-presentatie</vt:lpstr>
      <vt:lpstr>PowerPoint-presentatie</vt:lpstr>
      <vt:lpstr>Locatie: Beatrixlaan</vt:lpstr>
      <vt:lpstr>Locatie: Waalderstraat</vt:lpstr>
      <vt:lpstr>Ontwerpprincipes </vt:lpstr>
      <vt:lpstr>Concept ontwerpen</vt:lpstr>
      <vt:lpstr>Het beste concept ontwerp</vt:lpstr>
      <vt:lpstr>Het beste concept ontwerp</vt:lpstr>
      <vt:lpstr>Levensloopbestendig Hofje</vt:lpstr>
      <vt:lpstr>PowerPoint-presentatie</vt:lpstr>
      <vt:lpstr>Juttersactie</vt:lpstr>
      <vt:lpstr>Call to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Lex Kerssens</dc:creator>
  <cp:lastModifiedBy>Alinda Wiering</cp:lastModifiedBy>
  <cp:revision>2</cp:revision>
  <dcterms:created xsi:type="dcterms:W3CDTF">2025-01-06T13:51:13Z</dcterms:created>
  <dcterms:modified xsi:type="dcterms:W3CDTF">2025-01-16T14:58:00Z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0x0101009A451E7B47829048B4018EDFF89BA710</vt:lpwstr>
  </property>
  <property fmtid="{D5CDD505-2E9C-101B-9397-08002B2CF9AE}" pid="3" name="MediaServiceImageTags">
    <vt:lpwstr/>
  </property>
</Properties>
</file>