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59" r:id="rId6"/>
    <p:sldId id="257" r:id="rId7"/>
    <p:sldId id="263" r:id="rId8"/>
    <p:sldId id="258" r:id="rId9"/>
    <p:sldId id="266" r:id="rId10"/>
    <p:sldId id="267" r:id="rId11"/>
    <p:sldId id="272" r:id="rId12"/>
    <p:sldId id="276" r:id="rId13"/>
    <p:sldId id="269" r:id="rId14"/>
    <p:sldId id="274" r:id="rId15"/>
    <p:sldId id="260" r:id="rId16"/>
    <p:sldId id="275" r:id="rId17"/>
    <p:sldId id="265" r:id="rId18"/>
    <p:sldId id="261" r:id="rId19"/>
    <p:sldId id="262"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F0FE7A-1CFD-4C15-80B4-DD0AC65AFA96}" v="238" dt="2025-01-14T15:38:42.319"/>
    <p1510:client id="{B657D390-067C-49E9-BBCC-1E589940D021}" v="85" dt="2025-01-14T14:42:07.938"/>
    <p1510:client id="{E63623A4-25A0-4074-B6BA-EAC6F646DB33}" v="212" dt="2025-01-14T17:56:12.087"/>
    <p1510:client id="{FD48CBF1-E8A9-4697-88D8-D758BBFF0162}" v="184" dt="2025-01-14T15:48:07.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F563C-F1D3-400B-A5DA-CE93F1423864}" type="datetimeFigureOut">
              <a:rPr lang="en-GB" smtClean="0"/>
              <a:t>16/01/2025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A2098-F370-4710-9C7B-BCC65AA512D0}" type="slidenum">
              <a:rPr lang="en-GB" smtClean="0"/>
              <a:t>‹nr.›</a:t>
            </a:fld>
            <a:endParaRPr lang="en-GB"/>
          </a:p>
        </p:txBody>
      </p:sp>
    </p:spTree>
    <p:extLst>
      <p:ext uri="{BB962C8B-B14F-4D97-AF65-F5344CB8AC3E}">
        <p14:creationId xmlns:p14="http://schemas.microsoft.com/office/powerpoint/2010/main" val="142677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a:effectLst/>
                <a:latin typeface="Calibri" panose="020F0502020204030204" pitchFamily="34" charset="0"/>
                <a:ea typeface="Calibri" panose="020F0502020204030204" pitchFamily="34" charset="0"/>
                <a:cs typeface="Times New Roman" panose="02020603050405020304" pitchFamily="18" charset="0"/>
              </a:rPr>
              <a:t>"Wij hebben een woonconcept ontwikkeld voor starters op Texel, geïnspireerd door 7 Texelse principes. Deze principes zorgen ervoor dat het ontwerp perfect past bij het eiland en de bewoners."</a:t>
            </a:r>
          </a:p>
        </p:txBody>
      </p:sp>
      <p:sp>
        <p:nvSpPr>
          <p:cNvPr id="4" name="Tijdelijke aanduiding voor dianummer 3"/>
          <p:cNvSpPr>
            <a:spLocks noGrp="1"/>
          </p:cNvSpPr>
          <p:nvPr>
            <p:ph type="sldNum" sz="quarter" idx="5"/>
          </p:nvPr>
        </p:nvSpPr>
        <p:spPr/>
        <p:txBody>
          <a:bodyPr/>
          <a:lstStyle/>
          <a:p>
            <a:fld id="{1BAA2098-F370-4710-9C7B-BCC65AA512D0}" type="slidenum">
              <a:rPr lang="en-GB" smtClean="0"/>
              <a:t>6</a:t>
            </a:fld>
            <a:endParaRPr lang="en-GB"/>
          </a:p>
        </p:txBody>
      </p:sp>
    </p:spTree>
    <p:extLst>
      <p:ext uri="{BB962C8B-B14F-4D97-AF65-F5344CB8AC3E}">
        <p14:creationId xmlns:p14="http://schemas.microsoft.com/office/powerpoint/2010/main" val="217430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Calibri" panose="020F0502020204030204" pitchFamily="34" charset="0"/>
                <a:ea typeface="Calibri" panose="020F0502020204030204" pitchFamily="34" charset="0"/>
                <a:cs typeface="Times New Roman" panose="02020603050405020304" pitchFamily="18" charset="0"/>
              </a:rPr>
              <a:t>Texel staat voor natuur, dus dat was ons uitgangspunt. We gebruiken wadi’s om regenwater duurzaam af te voeren en versterken de biodiversiteit door veel groen rond de woningen.</a:t>
            </a:r>
            <a:endParaRPr lang="en-GB"/>
          </a:p>
        </p:txBody>
      </p:sp>
      <p:sp>
        <p:nvSpPr>
          <p:cNvPr id="4" name="Tijdelijke aanduiding voor dianummer 3"/>
          <p:cNvSpPr>
            <a:spLocks noGrp="1"/>
          </p:cNvSpPr>
          <p:nvPr>
            <p:ph type="sldNum" sz="quarter" idx="5"/>
          </p:nvPr>
        </p:nvSpPr>
        <p:spPr/>
        <p:txBody>
          <a:bodyPr/>
          <a:lstStyle/>
          <a:p>
            <a:fld id="{1BAA2098-F370-4710-9C7B-BCC65AA512D0}" type="slidenum">
              <a:rPr lang="en-GB" smtClean="0"/>
              <a:t>7</a:t>
            </a:fld>
            <a:endParaRPr lang="en-GB"/>
          </a:p>
        </p:txBody>
      </p:sp>
    </p:spTree>
    <p:extLst>
      <p:ext uri="{BB962C8B-B14F-4D97-AF65-F5344CB8AC3E}">
        <p14:creationId xmlns:p14="http://schemas.microsoft.com/office/powerpoint/2010/main" val="5042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Calibri" panose="020F0502020204030204" pitchFamily="34" charset="0"/>
                <a:ea typeface="Calibri" panose="020F0502020204030204" pitchFamily="34" charset="0"/>
                <a:cs typeface="Times New Roman" panose="02020603050405020304" pitchFamily="18" charset="0"/>
              </a:rPr>
              <a:t>Ons doel is dat Texelaars zich hier thuis voelen. Daarom willen we samenwerken met lokale partijen, zoals Texelse ambachtslieden en bedrijven. Daarnaast nodigen we de bewoners uit om mee te denken over de inrichting van de openbare ruimte. Zo wordt het niet alleen een project vóór Texel, maar ook ván Texel.</a:t>
            </a:r>
            <a:endParaRPr lang="en-GB"/>
          </a:p>
        </p:txBody>
      </p:sp>
      <p:sp>
        <p:nvSpPr>
          <p:cNvPr id="4" name="Tijdelijke aanduiding voor dianummer 3"/>
          <p:cNvSpPr>
            <a:spLocks noGrp="1"/>
          </p:cNvSpPr>
          <p:nvPr>
            <p:ph type="sldNum" sz="quarter" idx="5"/>
          </p:nvPr>
        </p:nvSpPr>
        <p:spPr/>
        <p:txBody>
          <a:bodyPr/>
          <a:lstStyle/>
          <a:p>
            <a:fld id="{1BAA2098-F370-4710-9C7B-BCC65AA512D0}" type="slidenum">
              <a:rPr lang="en-GB" smtClean="0"/>
              <a:t>8</a:t>
            </a:fld>
            <a:endParaRPr lang="en-GB"/>
          </a:p>
        </p:txBody>
      </p:sp>
    </p:spTree>
    <p:extLst>
      <p:ext uri="{BB962C8B-B14F-4D97-AF65-F5344CB8AC3E}">
        <p14:creationId xmlns:p14="http://schemas.microsoft.com/office/powerpoint/2010/main" val="3609022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De oriëntatie van de woningen zorgt in de winter voor meer zonlicht en in de zomer voor natuurlijke schaduw. Door seizoensgebonden beplanting blijft de omgeving steeds aantrekkelijk.</a:t>
            </a:r>
            <a:endParaRPr lang="en-GB"/>
          </a:p>
          <a:p>
            <a:endParaRPr lang="en-GB"/>
          </a:p>
        </p:txBody>
      </p:sp>
      <p:sp>
        <p:nvSpPr>
          <p:cNvPr id="4" name="Tijdelijke aanduiding voor dianummer 3"/>
          <p:cNvSpPr>
            <a:spLocks noGrp="1"/>
          </p:cNvSpPr>
          <p:nvPr>
            <p:ph type="sldNum" sz="quarter" idx="5"/>
          </p:nvPr>
        </p:nvSpPr>
        <p:spPr/>
        <p:txBody>
          <a:bodyPr/>
          <a:lstStyle/>
          <a:p>
            <a:fld id="{1BAA2098-F370-4710-9C7B-BCC65AA512D0}" type="slidenum">
              <a:rPr lang="en-GB" smtClean="0"/>
              <a:t>9</a:t>
            </a:fld>
            <a:endParaRPr lang="en-GB"/>
          </a:p>
        </p:txBody>
      </p:sp>
    </p:spTree>
    <p:extLst>
      <p:ext uri="{BB962C8B-B14F-4D97-AF65-F5344CB8AC3E}">
        <p14:creationId xmlns:p14="http://schemas.microsoft.com/office/powerpoint/2010/main" val="245881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Dit project biedt jonge Texelaars betaalbare woningen en creëert door gezamenlijke voorzieningen, zoals co-</a:t>
            </a:r>
            <a:r>
              <a:rPr lang="nl-NL" sz="1200" err="1">
                <a:effectLst/>
                <a:latin typeface="Calibri" panose="020F0502020204030204" pitchFamily="34" charset="0"/>
                <a:ea typeface="Calibri" panose="020F0502020204030204" pitchFamily="34" charset="0"/>
                <a:cs typeface="Times New Roman" panose="02020603050405020304" pitchFamily="18" charset="0"/>
              </a:rPr>
              <a:t>workingruimtes</a:t>
            </a:r>
            <a:r>
              <a:rPr lang="nl-NL" sz="1200">
                <a:effectLst/>
                <a:latin typeface="Calibri" panose="020F0502020204030204" pitchFamily="34" charset="0"/>
                <a:ea typeface="Calibri" panose="020F0502020204030204" pitchFamily="34" charset="0"/>
                <a:cs typeface="Times New Roman" panose="02020603050405020304" pitchFamily="18" charset="0"/>
              </a:rPr>
              <a:t> en tuinen, een hechte gemeenschap.</a:t>
            </a:r>
            <a:endParaRPr lang="en-GB"/>
          </a:p>
          <a:p>
            <a:endParaRPr lang="en-GB"/>
          </a:p>
        </p:txBody>
      </p:sp>
      <p:sp>
        <p:nvSpPr>
          <p:cNvPr id="4" name="Tijdelijke aanduiding voor dianummer 3"/>
          <p:cNvSpPr>
            <a:spLocks noGrp="1"/>
          </p:cNvSpPr>
          <p:nvPr>
            <p:ph type="sldNum" sz="quarter" idx="5"/>
          </p:nvPr>
        </p:nvSpPr>
        <p:spPr/>
        <p:txBody>
          <a:bodyPr/>
          <a:lstStyle/>
          <a:p>
            <a:fld id="{1BAA2098-F370-4710-9C7B-BCC65AA512D0}" type="slidenum">
              <a:rPr lang="en-GB" smtClean="0"/>
              <a:t>10</a:t>
            </a:fld>
            <a:endParaRPr lang="en-GB"/>
          </a:p>
        </p:txBody>
      </p:sp>
    </p:spTree>
    <p:extLst>
      <p:ext uri="{BB962C8B-B14F-4D97-AF65-F5344CB8AC3E}">
        <p14:creationId xmlns:p14="http://schemas.microsoft.com/office/powerpoint/2010/main" val="202170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Starters</a:t>
            </a:r>
            <a:r>
              <a:rPr lang="nl-NL"/>
              <a:t>: wonen &amp; werken, </a:t>
            </a:r>
            <a:r>
              <a:rPr lang="nl-NL" b="1"/>
              <a:t>Co-</a:t>
            </a:r>
            <a:r>
              <a:rPr lang="nl-NL" b="1" err="1"/>
              <a:t>working</a:t>
            </a:r>
            <a:r>
              <a:rPr lang="nl-NL" b="1"/>
              <a:t> </a:t>
            </a:r>
            <a:r>
              <a:rPr lang="nl-NL" b="1" err="1"/>
              <a:t>space</a:t>
            </a:r>
            <a:r>
              <a:rPr lang="nl-NL" b="1"/>
              <a:t>, Park</a:t>
            </a:r>
            <a:r>
              <a:rPr lang="nl-NL"/>
              <a:t>: groen, ontspanning, </a:t>
            </a:r>
            <a:r>
              <a:rPr lang="nl-NL" b="1"/>
              <a:t>Autovrij</a:t>
            </a:r>
            <a:r>
              <a:rPr lang="nl-NL"/>
              <a:t>: veiligheid, rust, </a:t>
            </a:r>
            <a:r>
              <a:rPr lang="nl-NL" b="1"/>
              <a:t>Gedeelde voorzieningen</a:t>
            </a:r>
            <a:r>
              <a:rPr lang="nl-NL"/>
              <a:t>: werken, recreatie, sociale interactie</a:t>
            </a:r>
            <a:endParaRPr lang="en-GB"/>
          </a:p>
        </p:txBody>
      </p:sp>
      <p:sp>
        <p:nvSpPr>
          <p:cNvPr id="4" name="Tijdelijke aanduiding voor dianummer 3"/>
          <p:cNvSpPr>
            <a:spLocks noGrp="1"/>
          </p:cNvSpPr>
          <p:nvPr>
            <p:ph type="sldNum" sz="quarter" idx="5"/>
          </p:nvPr>
        </p:nvSpPr>
        <p:spPr/>
        <p:txBody>
          <a:bodyPr/>
          <a:lstStyle/>
          <a:p>
            <a:fld id="{1BAA2098-F370-4710-9C7B-BCC65AA512D0}" type="slidenum">
              <a:rPr lang="en-GB" smtClean="0"/>
              <a:t>14</a:t>
            </a:fld>
            <a:endParaRPr lang="en-GB"/>
          </a:p>
        </p:txBody>
      </p:sp>
    </p:spTree>
    <p:extLst>
      <p:ext uri="{BB962C8B-B14F-4D97-AF65-F5344CB8AC3E}">
        <p14:creationId xmlns:p14="http://schemas.microsoft.com/office/powerpoint/2010/main" val="282369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16.01.2025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16.01.2025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16.01.2025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16.01.2025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16.01.2025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16.01.2025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16.01.2025</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16.01.2025</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16.01.2025</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16.01.2025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16.01.2025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16.01.2025</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p Texel - Texelduinen">
            <a:extLst>
              <a:ext uri="{FF2B5EF4-FFF2-40B4-BE49-F238E27FC236}">
                <a16:creationId xmlns:a16="http://schemas.microsoft.com/office/drawing/2014/main" id="{2EBB04AE-94D3-54E5-024F-2E8C9EC7A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19" t="9091" r="1048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404553" y="3091928"/>
            <a:ext cx="9078562" cy="2387600"/>
          </a:xfrm>
        </p:spPr>
        <p:txBody>
          <a:bodyPr>
            <a:normAutofit/>
          </a:bodyPr>
          <a:lstStyle/>
          <a:p>
            <a:pPr algn="l"/>
            <a:r>
              <a:rPr lang="de-DE" sz="5600">
                <a:solidFill>
                  <a:schemeClr val="bg1"/>
                </a:solidFill>
              </a:rPr>
              <a:t>Betaalbare &amp; innovatieve woonconcepten voor starters</a:t>
            </a:r>
          </a:p>
        </p:txBody>
      </p:sp>
      <p:sp>
        <p:nvSpPr>
          <p:cNvPr id="1040" name="Rectangle: Rounded Corners 103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p:cNvSpPr>
            <a:spLocks noGrp="1"/>
          </p:cNvSpPr>
          <p:nvPr>
            <p:ph type="subTitle" idx="1"/>
          </p:nvPr>
        </p:nvSpPr>
        <p:spPr>
          <a:xfrm>
            <a:off x="404553" y="5624945"/>
            <a:ext cx="9078562" cy="592975"/>
          </a:xfrm>
        </p:spPr>
        <p:txBody>
          <a:bodyPr anchor="ctr">
            <a:normAutofit/>
          </a:bodyPr>
          <a:lstStyle/>
          <a:p>
            <a:pPr algn="l"/>
            <a:r>
              <a:rPr lang="de-DE">
                <a:solidFill>
                  <a:schemeClr val="bg1"/>
                </a:solidFill>
              </a:rPr>
              <a:t>Max </a:t>
            </a:r>
            <a:r>
              <a:rPr lang="de-DE" err="1">
                <a:solidFill>
                  <a:schemeClr val="bg1"/>
                </a:solidFill>
              </a:rPr>
              <a:t>Maarssen</a:t>
            </a:r>
            <a:r>
              <a:rPr lang="de-DE">
                <a:solidFill>
                  <a:schemeClr val="bg1"/>
                </a:solidFill>
              </a:rPr>
              <a:t>, Wouter Schuur, Chris </a:t>
            </a:r>
            <a:r>
              <a:rPr lang="de-DE" err="1">
                <a:solidFill>
                  <a:schemeClr val="bg1"/>
                </a:solidFill>
              </a:rPr>
              <a:t>Ebbelaar</a:t>
            </a:r>
            <a:r>
              <a:rPr lang="de-DE">
                <a:solidFill>
                  <a:schemeClr val="bg1"/>
                </a:solidFill>
              </a:rPr>
              <a:t>, Lars van der Veen</a:t>
            </a:r>
          </a:p>
        </p:txBody>
      </p:sp>
    </p:spTree>
    <p:extLst>
      <p:ext uri="{BB962C8B-B14F-4D97-AF65-F5344CB8AC3E}">
        <p14:creationId xmlns:p14="http://schemas.microsoft.com/office/powerpoint/2010/main" val="3351439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6138D2-837C-980B-F9FA-059EEB640C1D}"/>
            </a:ext>
          </a:extLst>
        </p:cNvPr>
        <p:cNvGrpSpPr/>
        <p:nvPr/>
      </p:nvGrpSpPr>
      <p:grpSpPr>
        <a:xfrm>
          <a:off x="0" y="0"/>
          <a:ext cx="0" cy="0"/>
          <a:chOff x="0" y="0"/>
          <a:chExt cx="0" cy="0"/>
        </a:xfrm>
      </p:grpSpPr>
      <p:sp useBgFill="1">
        <p:nvSpPr>
          <p:cNvPr id="1073" name="Rectangle 107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45256C-E164-4718-DAAF-B41F491F26F6}"/>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dirty="0" err="1"/>
              <a:t>Eenheid</a:t>
            </a:r>
            <a:endParaRPr lang="en-US" sz="5200" dirty="0"/>
          </a:p>
        </p:txBody>
      </p:sp>
      <p:pic>
        <p:nvPicPr>
          <p:cNvPr id="1051" name="Picture 1050" descr="Handen die elkaars polsen vasthouden en met elkaar verweven zijn in de vorm van een cirkel">
            <a:extLst>
              <a:ext uri="{FF2B5EF4-FFF2-40B4-BE49-F238E27FC236}">
                <a16:creationId xmlns:a16="http://schemas.microsoft.com/office/drawing/2014/main" id="{E338AD95-90FE-A2C3-BCA0-DBC4180B41F2}"/>
              </a:ext>
            </a:extLst>
          </p:cNvPr>
          <p:cNvPicPr>
            <a:picLocks noChangeAspect="1"/>
          </p:cNvPicPr>
          <p:nvPr/>
        </p:nvPicPr>
        <p:blipFill>
          <a:blip r:embed="rId3"/>
          <a:srcRect t="3471" r="-1" b="33107"/>
          <a:stretch/>
        </p:blipFill>
        <p:spPr>
          <a:xfrm>
            <a:off x="838200" y="1845426"/>
            <a:ext cx="10512547" cy="4450303"/>
          </a:xfrm>
          <a:prstGeom prst="rect">
            <a:avLst/>
          </a:prstGeom>
        </p:spPr>
      </p:pic>
    </p:spTree>
    <p:extLst>
      <p:ext uri="{BB962C8B-B14F-4D97-AF65-F5344CB8AC3E}">
        <p14:creationId xmlns:p14="http://schemas.microsoft.com/office/powerpoint/2010/main" val="36186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429F0B-2870-676A-3F97-1E560772035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Ontwerp Den Burg</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kaart, Luchtfotografie, Vogelperspectief, lucht&#10;&#10;Automatisch gegenereerde beschrijving">
            <a:extLst>
              <a:ext uri="{FF2B5EF4-FFF2-40B4-BE49-F238E27FC236}">
                <a16:creationId xmlns:a16="http://schemas.microsoft.com/office/drawing/2014/main" id="{AFE3F448-CFCC-7EEE-3EC5-25C0844CAB66}"/>
              </a:ext>
            </a:extLst>
          </p:cNvPr>
          <p:cNvPicPr>
            <a:picLocks noChangeAspect="1"/>
          </p:cNvPicPr>
          <p:nvPr/>
        </p:nvPicPr>
        <p:blipFill>
          <a:blip r:embed="rId2"/>
          <a:srcRect l="14217" r="3784"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Ster: 5 punten 7">
            <a:extLst>
              <a:ext uri="{FF2B5EF4-FFF2-40B4-BE49-F238E27FC236}">
                <a16:creationId xmlns:a16="http://schemas.microsoft.com/office/drawing/2014/main" id="{B08AB84F-335D-A9B4-8314-B92A46BC34D1}"/>
              </a:ext>
            </a:extLst>
          </p:cNvPr>
          <p:cNvSpPr/>
          <p:nvPr/>
        </p:nvSpPr>
        <p:spPr>
          <a:xfrm>
            <a:off x="9540240" y="985520"/>
            <a:ext cx="304800" cy="284480"/>
          </a:xfrm>
          <a:prstGeom prst="star5">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5354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9DEE1561-7663-5ED4-98DF-3638D3931BBA}"/>
              </a:ext>
            </a:extLst>
          </p:cNvPr>
          <p:cNvPicPr>
            <a:picLocks noChangeAspect="1"/>
          </p:cNvPicPr>
          <p:nvPr/>
        </p:nvPicPr>
        <p:blipFill>
          <a:blip r:embed="rId2"/>
          <a:srcRect t="964" r="2" b="2"/>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6" name="Afbeelding 5">
            <a:extLst>
              <a:ext uri="{FF2B5EF4-FFF2-40B4-BE49-F238E27FC236}">
                <a16:creationId xmlns:a16="http://schemas.microsoft.com/office/drawing/2014/main" id="{F1618849-AD1E-39A3-1918-33FEF5AA4E11}"/>
              </a:ext>
            </a:extLst>
          </p:cNvPr>
          <p:cNvPicPr>
            <a:picLocks noChangeAspect="1"/>
          </p:cNvPicPr>
          <p:nvPr/>
        </p:nvPicPr>
        <p:blipFill>
          <a:blip r:embed="rId3"/>
          <a:srcRect r="3734" b="6"/>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Afbeelding 6">
            <a:extLst>
              <a:ext uri="{FF2B5EF4-FFF2-40B4-BE49-F238E27FC236}">
                <a16:creationId xmlns:a16="http://schemas.microsoft.com/office/drawing/2014/main" id="{906FE2D9-A04F-E14F-E366-4E364E920BCE}"/>
              </a:ext>
            </a:extLst>
          </p:cNvPr>
          <p:cNvPicPr>
            <a:picLocks noChangeAspect="1"/>
          </p:cNvPicPr>
          <p:nvPr/>
        </p:nvPicPr>
        <p:blipFill>
          <a:blip r:embed="rId4"/>
          <a:srcRect t="17160" r="-1" b="15245"/>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el 1">
            <a:extLst>
              <a:ext uri="{FF2B5EF4-FFF2-40B4-BE49-F238E27FC236}">
                <a16:creationId xmlns:a16="http://schemas.microsoft.com/office/drawing/2014/main" id="{508EF1ED-779C-1662-CEE9-F3D2CB2B5B01}"/>
              </a:ext>
            </a:extLst>
          </p:cNvPr>
          <p:cNvSpPr>
            <a:spLocks noGrp="1"/>
          </p:cNvSpPr>
          <p:nvPr>
            <p:ph type="title"/>
          </p:nvPr>
        </p:nvSpPr>
        <p:spPr>
          <a:xfrm>
            <a:off x="6343650" y="3996130"/>
            <a:ext cx="5505814" cy="1576910"/>
          </a:xfrm>
        </p:spPr>
        <p:txBody>
          <a:bodyPr vert="horz" lIns="91440" tIns="45720" rIns="91440" bIns="45720" rtlCol="0" anchor="b">
            <a:normAutofit/>
          </a:bodyPr>
          <a:lstStyle/>
          <a:p>
            <a:r>
              <a:rPr lang="en-US" kern="1200">
                <a:solidFill>
                  <a:schemeClr val="tx1"/>
                </a:solidFill>
                <a:latin typeface="+mj-lt"/>
                <a:ea typeface="+mj-ea"/>
                <a:cs typeface="+mj-cs"/>
              </a:rPr>
              <a:t>Ontwerp Den Burg</a:t>
            </a:r>
          </a:p>
        </p:txBody>
      </p:sp>
    </p:spTree>
    <p:extLst>
      <p:ext uri="{BB962C8B-B14F-4D97-AF65-F5344CB8AC3E}">
        <p14:creationId xmlns:p14="http://schemas.microsoft.com/office/powerpoint/2010/main" val="3222590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1AEDDFA-2CD8-9ADA-2F80-F07DB5B32398}"/>
              </a:ext>
            </a:extLst>
          </p:cNvPr>
          <p:cNvPicPr>
            <a:picLocks noChangeAspect="1"/>
          </p:cNvPicPr>
          <p:nvPr/>
        </p:nvPicPr>
        <p:blipFill>
          <a:blip r:embed="rId2"/>
          <a:srcRect t="12599" b="24199"/>
          <a:stretch/>
        </p:blipFill>
        <p:spPr>
          <a:xfrm>
            <a:off x="0" y="10633"/>
            <a:ext cx="1219198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7FC791-EA5A-7469-B2C3-EDB7A64E9EB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err="1">
                <a:solidFill>
                  <a:schemeClr val="tx1">
                    <a:lumMod val="85000"/>
                    <a:lumOff val="15000"/>
                  </a:schemeClr>
                </a:solidFill>
              </a:rPr>
              <a:t>Ontwerp</a:t>
            </a:r>
            <a:r>
              <a:rPr lang="en-US" sz="3600">
                <a:solidFill>
                  <a:schemeClr val="tx1">
                    <a:lumMod val="85000"/>
                    <a:lumOff val="15000"/>
                  </a:schemeClr>
                </a:solidFill>
              </a:rPr>
              <a:t> De </a:t>
            </a:r>
            <a:r>
              <a:rPr lang="en-US" sz="3600" err="1">
                <a:solidFill>
                  <a:schemeClr val="tx1">
                    <a:lumMod val="85000"/>
                    <a:lumOff val="15000"/>
                  </a:schemeClr>
                </a:solidFill>
              </a:rPr>
              <a:t>Koog</a:t>
            </a:r>
            <a:endParaRPr lang="en-US" sz="3600">
              <a:solidFill>
                <a:schemeClr val="tx1">
                  <a:lumMod val="85000"/>
                  <a:lumOff val="15000"/>
                </a:schemeClr>
              </a:solidFill>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Ster: 5 punten 5">
            <a:extLst>
              <a:ext uri="{FF2B5EF4-FFF2-40B4-BE49-F238E27FC236}">
                <a16:creationId xmlns:a16="http://schemas.microsoft.com/office/drawing/2014/main" id="{1CAEFC37-A618-F9FC-4DF8-9FAFDAD8FA43}"/>
              </a:ext>
            </a:extLst>
          </p:cNvPr>
          <p:cNvSpPr/>
          <p:nvPr/>
        </p:nvSpPr>
        <p:spPr>
          <a:xfrm>
            <a:off x="6400800" y="723147"/>
            <a:ext cx="382063" cy="357257"/>
          </a:xfrm>
          <a:prstGeom prst="star5">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5440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F658B7-D3C2-76AE-C521-C7893E1D3D2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lucht&#10;&#10;Beschrijving automatisch gegenereerd met lage betrouwbaarheid">
            <a:extLst>
              <a:ext uri="{FF2B5EF4-FFF2-40B4-BE49-F238E27FC236}">
                <a16:creationId xmlns:a16="http://schemas.microsoft.com/office/drawing/2014/main" id="{DFD5E8DB-24CB-D102-AE65-30F0EA8BD398}"/>
              </a:ext>
            </a:extLst>
          </p:cNvPr>
          <p:cNvPicPr>
            <a:picLocks noChangeAspect="1"/>
          </p:cNvPicPr>
          <p:nvPr/>
        </p:nvPicPr>
        <p:blipFill>
          <a:blip r:embed="rId3">
            <a:extLst>
              <a:ext uri="{28A0092B-C50C-407E-A947-70E740481C1C}">
                <a14:useLocalDpi xmlns:a14="http://schemas.microsoft.com/office/drawing/2010/main" val="0"/>
              </a:ext>
            </a:extLst>
          </a:blip>
          <a:srcRect t="292" r="2" b="674"/>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7" name="Afbeelding 6">
            <a:extLst>
              <a:ext uri="{FF2B5EF4-FFF2-40B4-BE49-F238E27FC236}">
                <a16:creationId xmlns:a16="http://schemas.microsoft.com/office/drawing/2014/main" id="{739646F7-7CC6-A21F-6F3A-58AC38B44530}"/>
              </a:ext>
            </a:extLst>
          </p:cNvPr>
          <p:cNvPicPr>
            <a:picLocks noChangeAspect="1"/>
          </p:cNvPicPr>
          <p:nvPr/>
        </p:nvPicPr>
        <p:blipFill>
          <a:blip r:embed="rId4">
            <a:extLst>
              <a:ext uri="{28A0092B-C50C-407E-A947-70E740481C1C}">
                <a14:useLocalDpi xmlns:a14="http://schemas.microsoft.com/office/drawing/2010/main" val="0"/>
              </a:ext>
            </a:extLst>
          </a:blip>
          <a:srcRect l="10505" r="23651"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Tijdelijke aanduiding voor inhoud 4" descr="Afbeelding met schermopname, groen, ontwerp&#10;&#10;Automatisch gegenereerde beschrijving">
            <a:extLst>
              <a:ext uri="{FF2B5EF4-FFF2-40B4-BE49-F238E27FC236}">
                <a16:creationId xmlns:a16="http://schemas.microsoft.com/office/drawing/2014/main" id="{0613F978-DB97-0E19-E0F5-ED99742B5104}"/>
              </a:ext>
            </a:extLst>
          </p:cNvPr>
          <p:cNvPicPr>
            <a:picLocks noChangeAspect="1"/>
          </p:cNvPicPr>
          <p:nvPr/>
        </p:nvPicPr>
        <p:blipFill>
          <a:blip r:embed="rId5">
            <a:extLst>
              <a:ext uri="{28A0092B-C50C-407E-A947-70E740481C1C}">
                <a14:useLocalDpi xmlns:a14="http://schemas.microsoft.com/office/drawing/2010/main" val="0"/>
              </a:ext>
            </a:extLst>
          </a:blip>
          <a:srcRect t="17900" r="-1" b="16008"/>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el 1">
            <a:extLst>
              <a:ext uri="{FF2B5EF4-FFF2-40B4-BE49-F238E27FC236}">
                <a16:creationId xmlns:a16="http://schemas.microsoft.com/office/drawing/2014/main" id="{CED7C500-53EB-88D3-72F6-A6F67E8920DA}"/>
              </a:ext>
            </a:extLst>
          </p:cNvPr>
          <p:cNvSpPr>
            <a:spLocks noGrp="1"/>
          </p:cNvSpPr>
          <p:nvPr>
            <p:ph type="title"/>
          </p:nvPr>
        </p:nvSpPr>
        <p:spPr>
          <a:xfrm>
            <a:off x="6343650" y="3996130"/>
            <a:ext cx="5505814" cy="1576910"/>
          </a:xfrm>
        </p:spPr>
        <p:txBody>
          <a:bodyPr vert="horz" lIns="91440" tIns="45720" rIns="91440" bIns="45720" rtlCol="0" anchor="b">
            <a:normAutofit/>
          </a:bodyPr>
          <a:lstStyle/>
          <a:p>
            <a:r>
              <a:rPr lang="en-US" kern="1200" err="1">
                <a:solidFill>
                  <a:schemeClr val="tx1"/>
                </a:solidFill>
                <a:latin typeface="+mj-lt"/>
                <a:ea typeface="+mj-ea"/>
                <a:cs typeface="+mj-cs"/>
              </a:rPr>
              <a:t>Ontwerp</a:t>
            </a:r>
            <a:r>
              <a:rPr lang="en-US" kern="1200">
                <a:solidFill>
                  <a:schemeClr val="tx1"/>
                </a:solidFill>
                <a:latin typeface="+mj-lt"/>
                <a:ea typeface="+mj-ea"/>
                <a:cs typeface="+mj-cs"/>
              </a:rPr>
              <a:t> De </a:t>
            </a:r>
            <a:r>
              <a:rPr lang="en-US" kern="1200" err="1">
                <a:solidFill>
                  <a:schemeClr val="tx1"/>
                </a:solidFill>
                <a:latin typeface="+mj-lt"/>
                <a:ea typeface="+mj-ea"/>
                <a:cs typeface="+mj-cs"/>
              </a:rPr>
              <a:t>Koog</a:t>
            </a:r>
            <a:endParaRPr lang="en-US" kern="1200">
              <a:solidFill>
                <a:schemeClr val="tx1"/>
              </a:solidFill>
              <a:latin typeface="+mj-lt"/>
              <a:ea typeface="+mj-ea"/>
              <a:cs typeface="+mj-cs"/>
            </a:endParaRPr>
          </a:p>
        </p:txBody>
      </p:sp>
    </p:spTree>
    <p:extLst>
      <p:ext uri="{BB962C8B-B14F-4D97-AF65-F5344CB8AC3E}">
        <p14:creationId xmlns:p14="http://schemas.microsoft.com/office/powerpoint/2010/main" val="1033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an ik het huis van moeder kopen? | de Volkskrant">
            <a:extLst>
              <a:ext uri="{FF2B5EF4-FFF2-40B4-BE49-F238E27FC236}">
                <a16:creationId xmlns:a16="http://schemas.microsoft.com/office/drawing/2014/main" id="{AD6327F5-2DBA-EFD6-2499-1144D4812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24725"/>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92A4CE-278D-0247-1006-C1AA2ACB82EE}"/>
              </a:ext>
            </a:extLst>
          </p:cNvPr>
          <p:cNvSpPr>
            <a:spLocks noGrp="1"/>
          </p:cNvSpPr>
          <p:nvPr>
            <p:ph type="title"/>
          </p:nvPr>
        </p:nvSpPr>
        <p:spPr>
          <a:xfrm>
            <a:off x="371094" y="1161288"/>
            <a:ext cx="3438144" cy="1124712"/>
          </a:xfrm>
        </p:spPr>
        <p:txBody>
          <a:bodyPr anchor="b">
            <a:normAutofit/>
          </a:bodyPr>
          <a:lstStyle/>
          <a:p>
            <a:r>
              <a:rPr lang="nl-NL" sz="2800">
                <a:solidFill>
                  <a:schemeClr val="bg1"/>
                </a:solidFill>
              </a:rPr>
              <a:t>Betaalbaarheid </a:t>
            </a:r>
          </a:p>
        </p:txBody>
      </p:sp>
      <p:sp>
        <p:nvSpPr>
          <p:cNvPr id="1042" name="Rectangle 10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4" name="Rectangle 10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1C91EF9C-422B-8AC8-7E26-D548217F4070}"/>
              </a:ext>
            </a:extLst>
          </p:cNvPr>
          <p:cNvSpPr>
            <a:spLocks noGrp="1"/>
          </p:cNvSpPr>
          <p:nvPr>
            <p:ph idx="1"/>
          </p:nvPr>
        </p:nvSpPr>
        <p:spPr>
          <a:xfrm>
            <a:off x="371094" y="2718054"/>
            <a:ext cx="3438906" cy="3207258"/>
          </a:xfrm>
        </p:spPr>
        <p:txBody>
          <a:bodyPr anchor="t">
            <a:normAutofit/>
          </a:bodyPr>
          <a:lstStyle/>
          <a:p>
            <a:endParaRPr lang="nl-NL" sz="1700" dirty="0">
              <a:solidFill>
                <a:schemeClr val="bg1"/>
              </a:solidFill>
            </a:endParaRPr>
          </a:p>
          <a:p>
            <a:r>
              <a:rPr lang="nl-NL" sz="1700" dirty="0">
                <a:solidFill>
                  <a:schemeClr val="bg1"/>
                </a:solidFill>
              </a:rPr>
              <a:t>Harde grens</a:t>
            </a:r>
          </a:p>
          <a:p>
            <a:r>
              <a:rPr lang="nl-NL" sz="1700" dirty="0">
                <a:solidFill>
                  <a:schemeClr val="bg1"/>
                </a:solidFill>
              </a:rPr>
              <a:t>2 woningtypes, 52m² en 70m²</a:t>
            </a:r>
          </a:p>
          <a:p>
            <a:r>
              <a:rPr lang="nl-NL" sz="1700" dirty="0">
                <a:solidFill>
                  <a:schemeClr val="bg1"/>
                </a:solidFill>
              </a:rPr>
              <a:t>52m² €230.000,-</a:t>
            </a:r>
          </a:p>
          <a:p>
            <a:r>
              <a:rPr lang="nl-NL" sz="1700" dirty="0">
                <a:solidFill>
                  <a:schemeClr val="bg1"/>
                </a:solidFill>
              </a:rPr>
              <a:t>70 m² €290.000,-</a:t>
            </a:r>
          </a:p>
        </p:txBody>
      </p:sp>
    </p:spTree>
    <p:extLst>
      <p:ext uri="{BB962C8B-B14F-4D97-AF65-F5344CB8AC3E}">
        <p14:creationId xmlns:p14="http://schemas.microsoft.com/office/powerpoint/2010/main" val="303862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w groepsuitje op Texel begint bij De Krim Texel">
            <a:extLst>
              <a:ext uri="{FF2B5EF4-FFF2-40B4-BE49-F238E27FC236}">
                <a16:creationId xmlns:a16="http://schemas.microsoft.com/office/drawing/2014/main" id="{80534357-7B5A-EDDE-67DB-9E7E499B37F7}"/>
              </a:ext>
            </a:extLst>
          </p:cNvPr>
          <p:cNvPicPr>
            <a:picLocks noChangeAspect="1" noChangeArrowheads="1"/>
          </p:cNvPicPr>
          <p:nvPr/>
        </p:nvPicPr>
        <p:blipFill>
          <a:blip r:embed="rId2">
            <a:alphaModFix amt="6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524" b="16119"/>
          <a:stretch/>
        </p:blipFill>
        <p:spPr bwMode="auto">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0C9135FB-2A53-AE3C-25B6-658E6551301F}"/>
              </a:ext>
            </a:extLst>
          </p:cNvPr>
          <p:cNvSpPr>
            <a:spLocks noGrp="1"/>
          </p:cNvSpPr>
          <p:nvPr>
            <p:ph idx="1"/>
          </p:nvPr>
        </p:nvSpPr>
        <p:spPr>
          <a:xfrm>
            <a:off x="1016597" y="1768620"/>
            <a:ext cx="10165218" cy="1293881"/>
          </a:xfrm>
        </p:spPr>
        <p:txBody>
          <a:bodyPr>
            <a:normAutofit/>
          </a:bodyPr>
          <a:lstStyle/>
          <a:p>
            <a:pPr marL="0" indent="0" algn="ctr">
              <a:buNone/>
            </a:pPr>
            <a:r>
              <a:rPr lang="nl-NL" sz="3600">
                <a:solidFill>
                  <a:srgbClr val="FFFFFF"/>
                </a:solidFill>
                <a:effectLst/>
                <a:latin typeface="Aptos" panose="020B0004020202020204" pitchFamily="34" charset="0"/>
                <a:ea typeface="Aptos" panose="020B0004020202020204" pitchFamily="34" charset="0"/>
                <a:cs typeface="Times New Roman" panose="02020603050405020304" pitchFamily="18" charset="0"/>
              </a:rPr>
              <a:t>Laten we samen bouwen aan een toekomst voor Texelse jongeren!</a:t>
            </a:r>
          </a:p>
        </p:txBody>
      </p:sp>
      <p:sp>
        <p:nvSpPr>
          <p:cNvPr id="4" name="Tijdelijke aanduiding voor inhoud 2">
            <a:extLst>
              <a:ext uri="{FF2B5EF4-FFF2-40B4-BE49-F238E27FC236}">
                <a16:creationId xmlns:a16="http://schemas.microsoft.com/office/drawing/2014/main" id="{CCBAAC6E-AA6F-8B02-6B4D-A59AD9736188}"/>
              </a:ext>
            </a:extLst>
          </p:cNvPr>
          <p:cNvSpPr txBox="1">
            <a:spLocks/>
          </p:cNvSpPr>
          <p:nvPr/>
        </p:nvSpPr>
        <p:spPr>
          <a:xfrm>
            <a:off x="1010184" y="3237837"/>
            <a:ext cx="10165218" cy="2588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36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Doe mee, denk mee</a:t>
            </a:r>
            <a:r>
              <a:rPr lang="nl-NL" sz="3600" dirty="0">
                <a:solidFill>
                  <a:srgbClr val="FFFFFF"/>
                </a:solidFill>
                <a:latin typeface="Aptos" panose="020B0004020202020204" pitchFamily="34" charset="0"/>
                <a:ea typeface="Aptos" panose="020B0004020202020204" pitchFamily="34" charset="0"/>
                <a:cs typeface="Times New Roman" panose="02020603050405020304" pitchFamily="18" charset="0"/>
              </a:rPr>
              <a:t> </a:t>
            </a:r>
            <a:r>
              <a:rPr lang="nl-NL" sz="36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en maak het verschil – want iedereen verdient een plek om thuis te komen.</a:t>
            </a:r>
          </a:p>
          <a:p>
            <a:pPr marL="0" indent="0" algn="ctr">
              <a:buFont typeface="Arial" panose="020B0604020202020204" pitchFamily="34" charset="0"/>
              <a:buNone/>
            </a:pPr>
            <a:endParaRPr lang="nl-NL" sz="3600" dirty="0">
              <a:solidFill>
                <a:srgbClr val="FFFFFF"/>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7863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 name="Rectangle 205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11,800+ Raise Your Hand If You Have A Question Stock Photos, Pictures &amp;  Royalty-Free Images - iStock">
            <a:extLst>
              <a:ext uri="{FF2B5EF4-FFF2-40B4-BE49-F238E27FC236}">
                <a16:creationId xmlns:a16="http://schemas.microsoft.com/office/drawing/2014/main" id="{B032ED99-55D3-053C-E70F-4B376CF69EC6}"/>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15730"/>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9D3EBC1C-03B2-1047-AE1C-8AD679D89762}"/>
              </a:ext>
            </a:extLst>
          </p:cNvPr>
          <p:cNvSpPr>
            <a:spLocks noGrp="1"/>
          </p:cNvSpPr>
          <p:nvPr>
            <p:ph idx="1"/>
          </p:nvPr>
        </p:nvSpPr>
        <p:spPr>
          <a:xfrm>
            <a:off x="838200" y="2063637"/>
            <a:ext cx="10515600" cy="2730716"/>
          </a:xfrm>
        </p:spPr>
        <p:txBody>
          <a:bodyPr>
            <a:normAutofit/>
          </a:bodyPr>
          <a:lstStyle/>
          <a:p>
            <a:pPr marL="0" indent="0" algn="ctr">
              <a:buNone/>
            </a:pPr>
            <a:r>
              <a:rPr lang="nl-NL" sz="4400">
                <a:solidFill>
                  <a:srgbClr val="FFFFFF"/>
                </a:solidFill>
                <a:effectLst/>
                <a:latin typeface="Aptos" panose="020B0004020202020204" pitchFamily="34" charset="0"/>
                <a:ea typeface="Aptos" panose="020B0004020202020204" pitchFamily="34" charset="0"/>
                <a:cs typeface="Times New Roman" panose="02020603050405020304" pitchFamily="18" charset="0"/>
              </a:rPr>
              <a:t>Wie kent een jongere – een zoon, dochter, vriend of buur – die graag op Texel wil blijven wonen, maar geen geschikte woning kan vinden?</a:t>
            </a:r>
            <a:endParaRPr lang="nl-NL" sz="4400">
              <a:solidFill>
                <a:srgbClr val="FFFFFF"/>
              </a:solidFill>
            </a:endParaRPr>
          </a:p>
        </p:txBody>
      </p:sp>
    </p:spTree>
    <p:extLst>
      <p:ext uri="{BB962C8B-B14F-4D97-AF65-F5344CB8AC3E}">
        <p14:creationId xmlns:p14="http://schemas.microsoft.com/office/powerpoint/2010/main" val="359708675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49703F-4486-26C9-D3B6-21D3454949C9}"/>
              </a:ext>
            </a:extLst>
          </p:cNvPr>
          <p:cNvSpPr>
            <a:spLocks noGrp="1"/>
          </p:cNvSpPr>
          <p:nvPr>
            <p:ph type="title"/>
          </p:nvPr>
        </p:nvSpPr>
        <p:spPr>
          <a:xfrm>
            <a:off x="838200" y="4398380"/>
            <a:ext cx="4391024" cy="1173700"/>
          </a:xfrm>
        </p:spPr>
        <p:txBody>
          <a:bodyPr anchor="t">
            <a:normAutofit/>
          </a:bodyPr>
          <a:lstStyle/>
          <a:p>
            <a:r>
              <a:rPr lang="nl-NL" sz="4000">
                <a:solidFill>
                  <a:schemeClr val="bg1"/>
                </a:solidFill>
              </a:rPr>
              <a:t>Thuiswerken</a:t>
            </a:r>
          </a:p>
        </p:txBody>
      </p:sp>
      <p:pic>
        <p:nvPicPr>
          <p:cNvPr id="6" name="Picture 12" descr="Wat zegt de wet over thuiswerken? - HSE">
            <a:extLst>
              <a:ext uri="{FF2B5EF4-FFF2-40B4-BE49-F238E27FC236}">
                <a16:creationId xmlns:a16="http://schemas.microsoft.com/office/drawing/2014/main" id="{1F035A23-27BE-253C-8879-7C5537675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569" r="19511" b="-2"/>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515B8AB-0CF4-F7D0-0D0D-31EC8A1BEAB2}"/>
              </a:ext>
            </a:extLst>
          </p:cNvPr>
          <p:cNvPicPr>
            <a:picLocks noChangeAspect="1"/>
          </p:cNvPicPr>
          <p:nvPr/>
        </p:nvPicPr>
        <p:blipFill>
          <a:blip r:embed="rId3"/>
          <a:srcRect l="21194" r="2946" b="1"/>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3080" name="Picture 8" descr="Home Office tips #3: video communicatie | TPS">
            <a:extLst>
              <a:ext uri="{FF2B5EF4-FFF2-40B4-BE49-F238E27FC236}">
                <a16:creationId xmlns:a16="http://schemas.microsoft.com/office/drawing/2014/main" id="{58A1B85B-A865-ECD4-A04D-A460916F2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272" r="30339" b="-2"/>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3087" name="Group 3086">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088" name="Freeform: Shape 3087">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9" name="Freeform: Shape 3088">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77624A52-B36B-F235-0C2B-F855A6521F55}"/>
              </a:ext>
            </a:extLst>
          </p:cNvPr>
          <p:cNvSpPr>
            <a:spLocks noGrp="1"/>
          </p:cNvSpPr>
          <p:nvPr>
            <p:ph idx="1"/>
          </p:nvPr>
        </p:nvSpPr>
        <p:spPr>
          <a:xfrm>
            <a:off x="4707297" y="4230183"/>
            <a:ext cx="5692774" cy="2421847"/>
          </a:xfrm>
        </p:spPr>
        <p:txBody>
          <a:bodyPr>
            <a:noAutofit/>
          </a:bodyPr>
          <a:lstStyle/>
          <a:p>
            <a:pPr marL="0" indent="0">
              <a:buNone/>
            </a:pPr>
            <a:r>
              <a:rPr lang="nl-NL" sz="1600" b="1" dirty="0">
                <a:solidFill>
                  <a:schemeClr val="bg1">
                    <a:alpha val="80000"/>
                  </a:schemeClr>
                </a:solidFill>
              </a:rPr>
              <a:t>Voordelen</a:t>
            </a:r>
          </a:p>
          <a:p>
            <a:r>
              <a:rPr lang="nl-NL" sz="1600" dirty="0">
                <a:solidFill>
                  <a:schemeClr val="bg1">
                    <a:alpha val="80000"/>
                  </a:schemeClr>
                </a:solidFill>
              </a:rPr>
              <a:t>Steeds populairder</a:t>
            </a:r>
          </a:p>
          <a:p>
            <a:r>
              <a:rPr lang="nl-NL" sz="1600" dirty="0">
                <a:solidFill>
                  <a:schemeClr val="bg1">
                    <a:alpha val="80000"/>
                  </a:schemeClr>
                </a:solidFill>
              </a:rPr>
              <a:t>Coronapandemie</a:t>
            </a:r>
          </a:p>
          <a:p>
            <a:endParaRPr lang="nl-NL" sz="1400" dirty="0">
              <a:solidFill>
                <a:schemeClr val="bg1">
                  <a:alpha val="80000"/>
                </a:schemeClr>
              </a:solidFill>
            </a:endParaRPr>
          </a:p>
          <a:p>
            <a:pPr marL="0" indent="0">
              <a:buNone/>
            </a:pPr>
            <a:r>
              <a:rPr lang="nl-NL" sz="1600" b="1" dirty="0">
                <a:solidFill>
                  <a:schemeClr val="bg1">
                    <a:alpha val="80000"/>
                  </a:schemeClr>
                </a:solidFill>
              </a:rPr>
              <a:t>Nadelen</a:t>
            </a:r>
          </a:p>
          <a:p>
            <a:r>
              <a:rPr lang="nl-NL" sz="1600" dirty="0">
                <a:solidFill>
                  <a:schemeClr val="bg1">
                    <a:alpha val="80000"/>
                  </a:schemeClr>
                </a:solidFill>
              </a:rPr>
              <a:t>Minder bewegen</a:t>
            </a:r>
          </a:p>
          <a:p>
            <a:r>
              <a:rPr lang="nl-NL" sz="1600" dirty="0">
                <a:solidFill>
                  <a:schemeClr val="bg1">
                    <a:alpha val="80000"/>
                  </a:schemeClr>
                </a:solidFill>
              </a:rPr>
              <a:t>Sociale isolatie</a:t>
            </a:r>
          </a:p>
        </p:txBody>
      </p:sp>
    </p:spTree>
    <p:extLst>
      <p:ext uri="{BB962C8B-B14F-4D97-AF65-F5344CB8AC3E}">
        <p14:creationId xmlns:p14="http://schemas.microsoft.com/office/powerpoint/2010/main" val="22666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63E9AAE-C059-EAA5-38FB-C320039EC3E9}"/>
              </a:ext>
            </a:extLst>
          </p:cNvPr>
          <p:cNvSpPr>
            <a:spLocks noGrp="1"/>
          </p:cNvSpPr>
          <p:nvPr>
            <p:ph type="title"/>
          </p:nvPr>
        </p:nvSpPr>
        <p:spPr>
          <a:xfrm>
            <a:off x="838200" y="4669978"/>
            <a:ext cx="4391024" cy="1173700"/>
          </a:xfrm>
        </p:spPr>
        <p:txBody>
          <a:bodyPr anchor="t">
            <a:normAutofit/>
          </a:bodyPr>
          <a:lstStyle/>
          <a:p>
            <a:r>
              <a:rPr lang="nl-NL" sz="3700">
                <a:solidFill>
                  <a:schemeClr val="bg1"/>
                </a:solidFill>
              </a:rPr>
              <a:t>Co-</a:t>
            </a:r>
            <a:r>
              <a:rPr lang="nl-NL" sz="3700" err="1">
                <a:solidFill>
                  <a:schemeClr val="bg1"/>
                </a:solidFill>
              </a:rPr>
              <a:t>working</a:t>
            </a:r>
            <a:r>
              <a:rPr lang="nl-NL" sz="3700">
                <a:solidFill>
                  <a:schemeClr val="bg1"/>
                </a:solidFill>
              </a:rPr>
              <a:t> </a:t>
            </a:r>
            <a:r>
              <a:rPr lang="nl-NL" sz="3700" err="1">
                <a:solidFill>
                  <a:schemeClr val="bg1"/>
                </a:solidFill>
              </a:rPr>
              <a:t>spaces</a:t>
            </a:r>
            <a:r>
              <a:rPr lang="nl-NL" sz="3700">
                <a:solidFill>
                  <a:schemeClr val="bg1"/>
                </a:solidFill>
              </a:rPr>
              <a:t> </a:t>
            </a:r>
          </a:p>
        </p:txBody>
      </p:sp>
      <p:pic>
        <p:nvPicPr>
          <p:cNvPr id="1026" name="Picture 2" descr="5 Reasons Why People Thrive In Coworking Spaces">
            <a:extLst>
              <a:ext uri="{FF2B5EF4-FFF2-40B4-BE49-F238E27FC236}">
                <a16:creationId xmlns:a16="http://schemas.microsoft.com/office/drawing/2014/main" id="{6D8DF5BF-119A-9CBC-CCF0-3945E56D3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22" r="10450"/>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816714F2-E245-CE2A-F747-BBC3F9AFC5E0}"/>
              </a:ext>
            </a:extLst>
          </p:cNvPr>
          <p:cNvPicPr>
            <a:picLocks noChangeAspect="1"/>
          </p:cNvPicPr>
          <p:nvPr/>
        </p:nvPicPr>
        <p:blipFill>
          <a:blip r:embed="rId3"/>
          <a:srcRect l="13412" r="4870" b="-3"/>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028" name="Picture 4" descr="Co-working Spaces: 10 Reasons Why You Should Consider Them | Lee Chambers |  Psychologist | Speaker | Male Ally">
            <a:extLst>
              <a:ext uri="{FF2B5EF4-FFF2-40B4-BE49-F238E27FC236}">
                <a16:creationId xmlns:a16="http://schemas.microsoft.com/office/drawing/2014/main" id="{4400754A-156C-7A59-CD2A-A269BC7B5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14" r="19968" b="2"/>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36" name="Freeform: Shape 103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EC3AA599-2B1F-D8F7-66B6-6EA33AEFA847}"/>
              </a:ext>
            </a:extLst>
          </p:cNvPr>
          <p:cNvSpPr>
            <a:spLocks noGrp="1"/>
          </p:cNvSpPr>
          <p:nvPr>
            <p:ph idx="1"/>
          </p:nvPr>
        </p:nvSpPr>
        <p:spPr>
          <a:xfrm>
            <a:off x="5664201" y="4766267"/>
            <a:ext cx="5692774" cy="1077411"/>
          </a:xfrm>
        </p:spPr>
        <p:txBody>
          <a:bodyPr>
            <a:normAutofit/>
          </a:bodyPr>
          <a:lstStyle/>
          <a:p>
            <a:pPr marL="0" indent="0">
              <a:buNone/>
            </a:pPr>
            <a:endParaRPr lang="nl-NL" sz="2400">
              <a:solidFill>
                <a:schemeClr val="bg1">
                  <a:alpha val="80000"/>
                </a:schemeClr>
              </a:solidFill>
            </a:endParaRPr>
          </a:p>
          <a:p>
            <a:endParaRPr lang="nl-NL" sz="2400">
              <a:solidFill>
                <a:schemeClr val="bg1">
                  <a:alpha val="80000"/>
                </a:schemeClr>
              </a:solidFill>
            </a:endParaRPr>
          </a:p>
        </p:txBody>
      </p:sp>
    </p:spTree>
    <p:extLst>
      <p:ext uri="{BB962C8B-B14F-4D97-AF65-F5344CB8AC3E}">
        <p14:creationId xmlns:p14="http://schemas.microsoft.com/office/powerpoint/2010/main" val="1776852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59303B-DAEE-9A1C-8D06-0799849B475E}"/>
              </a:ext>
            </a:extLst>
          </p:cNvPr>
          <p:cNvSpPr>
            <a:spLocks noGrp="1"/>
          </p:cNvSpPr>
          <p:nvPr>
            <p:ph type="title"/>
          </p:nvPr>
        </p:nvSpPr>
        <p:spPr>
          <a:xfrm>
            <a:off x="3309783" y="4603961"/>
            <a:ext cx="5572433" cy="1173700"/>
          </a:xfrm>
        </p:spPr>
        <p:txBody>
          <a:bodyPr anchor="t">
            <a:normAutofit/>
          </a:bodyPr>
          <a:lstStyle/>
          <a:p>
            <a:r>
              <a:rPr lang="nl-NL" sz="4000">
                <a:solidFill>
                  <a:schemeClr val="bg1"/>
                </a:solidFill>
              </a:rPr>
              <a:t>In gesprek met Texelaars</a:t>
            </a:r>
          </a:p>
        </p:txBody>
      </p:sp>
      <p:pic>
        <p:nvPicPr>
          <p:cNvPr id="6" name="Afbeelding 5" descr="Afbeelding met kleding, buitenshuis, jeans, schoeisel&#10;&#10;Automatisch gegenereerde beschrijving">
            <a:extLst>
              <a:ext uri="{FF2B5EF4-FFF2-40B4-BE49-F238E27FC236}">
                <a16:creationId xmlns:a16="http://schemas.microsoft.com/office/drawing/2014/main" id="{DFAFE466-26C2-5A20-7B81-11747F7C1E2E}"/>
              </a:ext>
            </a:extLst>
          </p:cNvPr>
          <p:cNvPicPr>
            <a:picLocks noChangeAspect="1"/>
          </p:cNvPicPr>
          <p:nvPr/>
        </p:nvPicPr>
        <p:blipFill>
          <a:blip r:embed="rId2" cstate="print">
            <a:extLst>
              <a:ext uri="{28A0092B-C50C-407E-A947-70E740481C1C}">
                <a14:useLocalDpi xmlns:a14="http://schemas.microsoft.com/office/drawing/2010/main" val="0"/>
              </a:ext>
            </a:extLst>
          </a:blip>
          <a:srcRect t="17275" b="9518"/>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0" name="Afbeelding 9">
            <a:extLst>
              <a:ext uri="{FF2B5EF4-FFF2-40B4-BE49-F238E27FC236}">
                <a16:creationId xmlns:a16="http://schemas.microsoft.com/office/drawing/2014/main" id="{BD14E302-9383-E592-83EF-AF358CC11DA3}"/>
              </a:ext>
            </a:extLst>
          </p:cNvPr>
          <p:cNvPicPr>
            <a:picLocks noChangeAspect="1"/>
          </p:cNvPicPr>
          <p:nvPr/>
        </p:nvPicPr>
        <p:blipFill>
          <a:blip r:embed="rId3"/>
          <a:srcRect t="3349" r="4" b="25679"/>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6" name="Afbeelding 15">
            <a:extLst>
              <a:ext uri="{FF2B5EF4-FFF2-40B4-BE49-F238E27FC236}">
                <a16:creationId xmlns:a16="http://schemas.microsoft.com/office/drawing/2014/main" id="{82A638CC-E118-429C-74D3-C2CE8111CB68}"/>
              </a:ext>
            </a:extLst>
          </p:cNvPr>
          <p:cNvPicPr>
            <a:picLocks noChangeAspect="1"/>
          </p:cNvPicPr>
          <p:nvPr/>
        </p:nvPicPr>
        <p:blipFill>
          <a:blip r:embed="rId4"/>
          <a:srcRect l="11080" r="4336" b="-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33" name="Group 28">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0" name="Freeform: Shape 29">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7493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9" name="Rectangle 210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a:extLst>
              <a:ext uri="{FF2B5EF4-FFF2-40B4-BE49-F238E27FC236}">
                <a16:creationId xmlns:a16="http://schemas.microsoft.com/office/drawing/2014/main" id="{99D1B2F1-8006-6EE5-30A5-7E00EB72C82D}"/>
              </a:ext>
            </a:extLst>
          </p:cNvPr>
          <p:cNvPicPr>
            <a:picLocks noChangeAspect="1"/>
          </p:cNvPicPr>
          <p:nvPr/>
        </p:nvPicPr>
        <p:blipFill>
          <a:blip r:embed="rId3"/>
          <a:stretch>
            <a:fillRect/>
          </a:stretch>
        </p:blipFill>
        <p:spPr>
          <a:xfrm>
            <a:off x="4094996" y="701013"/>
            <a:ext cx="9093291" cy="5455973"/>
          </a:xfrm>
          <a:prstGeom prst="rect">
            <a:avLst/>
          </a:prstGeom>
        </p:spPr>
      </p:pic>
      <p:sp>
        <p:nvSpPr>
          <p:cNvPr id="2111" name="Freeform: Shape 21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9CF88C8-E847-E011-F15F-8202033BCAC8}"/>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err="1">
                <a:solidFill>
                  <a:schemeClr val="tx1"/>
                </a:solidFill>
                <a:latin typeface="+mj-lt"/>
                <a:ea typeface="+mj-ea"/>
                <a:cs typeface="+mj-cs"/>
              </a:rPr>
              <a:t>Texelse</a:t>
            </a:r>
            <a:r>
              <a:rPr lang="en-US" kern="1200">
                <a:solidFill>
                  <a:schemeClr val="tx1"/>
                </a:solidFill>
                <a:latin typeface="+mj-lt"/>
                <a:ea typeface="+mj-ea"/>
                <a:cs typeface="+mj-cs"/>
              </a:rPr>
              <a:t> principes </a:t>
            </a:r>
            <a:br>
              <a:rPr lang="en-US" kern="1200">
                <a:solidFill>
                  <a:schemeClr val="tx1"/>
                </a:solidFill>
                <a:effectLst/>
                <a:latin typeface="+mj-lt"/>
                <a:ea typeface="+mj-ea"/>
                <a:cs typeface="+mj-cs"/>
              </a:rPr>
            </a:br>
            <a:endParaRPr lang="en-US" kern="1200">
              <a:solidFill>
                <a:schemeClr val="tx1"/>
              </a:solidFill>
              <a:latin typeface="+mj-lt"/>
              <a:ea typeface="+mj-ea"/>
              <a:cs typeface="+mj-cs"/>
            </a:endParaRPr>
          </a:p>
        </p:txBody>
      </p:sp>
      <p:sp>
        <p:nvSpPr>
          <p:cNvPr id="6" name="Titel 1">
            <a:extLst>
              <a:ext uri="{FF2B5EF4-FFF2-40B4-BE49-F238E27FC236}">
                <a16:creationId xmlns:a16="http://schemas.microsoft.com/office/drawing/2014/main" id="{E1F09EE7-B4F8-3922-5219-6E21CD130BA0}"/>
              </a:ext>
            </a:extLst>
          </p:cNvPr>
          <p:cNvSpPr txBox="1">
            <a:spLocks/>
          </p:cNvSpPr>
          <p:nvPr/>
        </p:nvSpPr>
        <p:spPr>
          <a:xfrm>
            <a:off x="996287" y="4121253"/>
            <a:ext cx="3125337" cy="113684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n-US" sz="1800" kern="1200">
                <a:solidFill>
                  <a:schemeClr val="tx1"/>
                </a:solidFill>
                <a:effectLst/>
                <a:latin typeface="+mn-lt"/>
                <a:ea typeface="+mn-ea"/>
                <a:cs typeface="+mn-cs"/>
              </a:rPr>
              <a:t>Natuur, Schoonheid, Texels, Seizoenen, Revitaliseren, Eenheid, Innovatie.</a:t>
            </a:r>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val="8476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B18A33-9B1B-44A4-D928-F6335C3094C3}"/>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dirty="0" err="1">
                <a:effectLst/>
              </a:rPr>
              <a:t>Natuur</a:t>
            </a:r>
            <a:endParaRPr lang="en-US" sz="5200" dirty="0"/>
          </a:p>
        </p:txBody>
      </p:sp>
      <p:pic>
        <p:nvPicPr>
          <p:cNvPr id="1026" name="Picture 2" descr="Wadi's | Groenblauwe Netwerken">
            <a:extLst>
              <a:ext uri="{FF2B5EF4-FFF2-40B4-BE49-F238E27FC236}">
                <a16:creationId xmlns:a16="http://schemas.microsoft.com/office/drawing/2014/main" id="{683EB49C-BC3E-72E9-7259-17BD5217C8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00" r="-1" b="15300"/>
          <a:stretch/>
        </p:blipFill>
        <p:spPr bwMode="auto">
          <a:xfrm>
            <a:off x="838200" y="1845426"/>
            <a:ext cx="10512547" cy="445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97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2643E3-59AA-414D-29BF-7D7A3E197456}"/>
            </a:ext>
          </a:extLst>
        </p:cNvPr>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679245A0-EF2A-46FE-AC09-8CD34B197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184920-142E-6423-A6C8-CB33EB1D64C0}"/>
              </a:ext>
            </a:extLst>
          </p:cNvPr>
          <p:cNvSpPr>
            <a:spLocks noGrp="1"/>
          </p:cNvSpPr>
          <p:nvPr>
            <p:ph type="title"/>
          </p:nvPr>
        </p:nvSpPr>
        <p:spPr>
          <a:xfrm>
            <a:off x="96746" y="178670"/>
            <a:ext cx="6151654" cy="1488086"/>
          </a:xfrm>
          <a:prstGeom prst="ellipse">
            <a:avLst/>
          </a:prstGeom>
        </p:spPr>
        <p:txBody>
          <a:bodyPr vert="horz" lIns="91440" tIns="45720" rIns="91440" bIns="45720" rtlCol="0" anchor="ctr">
            <a:normAutofit/>
          </a:bodyPr>
          <a:lstStyle/>
          <a:p>
            <a:r>
              <a:rPr lang="en-US" sz="5200" kern="1200" dirty="0">
                <a:solidFill>
                  <a:schemeClr val="tx1"/>
                </a:solidFill>
                <a:latin typeface="+mj-lt"/>
                <a:ea typeface="+mj-ea"/>
                <a:cs typeface="+mj-cs"/>
              </a:rPr>
              <a:t>Texels</a:t>
            </a:r>
            <a:r>
              <a:rPr lang="en-US" sz="5200" i="1" kern="1200" dirty="0">
                <a:solidFill>
                  <a:schemeClr val="tx1"/>
                </a:solidFill>
                <a:latin typeface="+mj-lt"/>
                <a:ea typeface="+mj-ea"/>
                <a:cs typeface="+mj-cs"/>
              </a:rPr>
              <a:t> </a:t>
            </a:r>
            <a:r>
              <a:rPr lang="en-US" sz="5200" kern="1200" dirty="0">
                <a:solidFill>
                  <a:schemeClr val="tx1"/>
                </a:solidFill>
                <a:latin typeface="+mj-lt"/>
                <a:ea typeface="+mj-ea"/>
                <a:cs typeface="+mj-cs"/>
              </a:rPr>
              <a:t>eigen</a:t>
            </a:r>
          </a:p>
        </p:txBody>
      </p:sp>
      <p:pic>
        <p:nvPicPr>
          <p:cNvPr id="5" name="Picture 10" descr="Texelgangers opgelet: TESO vaart dit weekend minder vaak">
            <a:extLst>
              <a:ext uri="{FF2B5EF4-FFF2-40B4-BE49-F238E27FC236}">
                <a16:creationId xmlns:a16="http://schemas.microsoft.com/office/drawing/2014/main" id="{E920AC8F-5264-5ACC-C6AA-002BC3E7B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97" r="7258" b="1"/>
          <a:stretch/>
        </p:blipFill>
        <p:spPr bwMode="auto">
          <a:xfrm>
            <a:off x="176057" y="1845426"/>
            <a:ext cx="6827770" cy="42836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conomisch Texel deel 1: Jan Willem Bakker over schapen - YouTube">
            <a:extLst>
              <a:ext uri="{FF2B5EF4-FFF2-40B4-BE49-F238E27FC236}">
                <a16:creationId xmlns:a16="http://schemas.microsoft.com/office/drawing/2014/main" id="{402A60BA-2B55-2CBF-9773-ED43D4E75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815" r="24302"/>
          <a:stretch/>
        </p:blipFill>
        <p:spPr bwMode="auto">
          <a:xfrm>
            <a:off x="7179884" y="1845426"/>
            <a:ext cx="4810209" cy="428366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Texelgangers opgelet: TESO vaart dit weekend minder vaak">
            <a:extLst>
              <a:ext uri="{FF2B5EF4-FFF2-40B4-BE49-F238E27FC236}">
                <a16:creationId xmlns:a16="http://schemas.microsoft.com/office/drawing/2014/main" id="{9887B913-3DEB-4102-9C16-B20E031229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891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1A354D-74E3-50B6-43B3-CF493E6CA830}"/>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dirty="0" err="1">
                <a:solidFill>
                  <a:schemeClr val="tx1"/>
                </a:solidFill>
                <a:latin typeface="+mj-lt"/>
                <a:ea typeface="+mj-ea"/>
                <a:cs typeface="+mj-cs"/>
              </a:rPr>
              <a:t>Seizoenen</a:t>
            </a:r>
            <a:endParaRPr lang="en-US" sz="5200" kern="1200" dirty="0">
              <a:solidFill>
                <a:schemeClr val="tx1"/>
              </a:solidFill>
              <a:latin typeface="+mj-lt"/>
              <a:ea typeface="+mj-ea"/>
              <a:cs typeface="+mj-cs"/>
            </a:endParaRPr>
          </a:p>
        </p:txBody>
      </p:sp>
      <p:pic>
        <p:nvPicPr>
          <p:cNvPr id="4" name="Picture 2" descr="Lente op Texel. - foto van JustinSinner - Dieren - Zoom.nl">
            <a:extLst>
              <a:ext uri="{FF2B5EF4-FFF2-40B4-BE49-F238E27FC236}">
                <a16:creationId xmlns:a16="http://schemas.microsoft.com/office/drawing/2014/main" id="{1E3324A5-2868-5B51-644C-3110FB8DF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85" r="25090" b="2"/>
          <a:stretch/>
        </p:blipFill>
        <p:spPr bwMode="auto">
          <a:xfrm>
            <a:off x="115801" y="2397200"/>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0 x wintersporten op Texel | VVV Texel">
            <a:extLst>
              <a:ext uri="{FF2B5EF4-FFF2-40B4-BE49-F238E27FC236}">
                <a16:creationId xmlns:a16="http://schemas.microsoft.com/office/drawing/2014/main" id="{AE263625-4BB8-CE67-506E-DC0383721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59" r="20417" b="1"/>
          <a:stretch/>
        </p:blipFill>
        <p:spPr bwMode="auto">
          <a:xfrm>
            <a:off x="9189871" y="2397197"/>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at te doen in de zomer op Texel: Ontdek het paradijs van de Waddeneilanden">
            <a:extLst>
              <a:ext uri="{FF2B5EF4-FFF2-40B4-BE49-F238E27FC236}">
                <a16:creationId xmlns:a16="http://schemas.microsoft.com/office/drawing/2014/main" id="{DA8B8DB7-FFB5-94BE-9689-8B28142D5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134" r="20391"/>
          <a:stretch/>
        </p:blipFill>
        <p:spPr bwMode="auto">
          <a:xfrm>
            <a:off x="3130011" y="2397197"/>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erfst - foto van HermanDeRaaf - Landschap - Zoom.nl">
            <a:extLst>
              <a:ext uri="{FF2B5EF4-FFF2-40B4-BE49-F238E27FC236}">
                <a16:creationId xmlns:a16="http://schemas.microsoft.com/office/drawing/2014/main" id="{EA99215F-92FB-A0EB-733C-8404654B24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640" r="22935" b="1"/>
          <a:stretch/>
        </p:blipFill>
        <p:spPr bwMode="auto">
          <a:xfrm>
            <a:off x="6159941" y="2397197"/>
            <a:ext cx="2827865" cy="373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4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c829cf-3d26-4e20-9a64-1a51281a4b35">
      <Terms xmlns="http://schemas.microsoft.com/office/infopath/2007/PartnerControls"/>
    </lcf76f155ced4ddcb4097134ff3c332f>
    <TaxCatchAll xmlns="0c5b9e79-5732-46ad-93f5-9a993768ee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8022AEB30CA348A53248600029D798" ma:contentTypeVersion="11" ma:contentTypeDescription="Een nieuw document maken." ma:contentTypeScope="" ma:versionID="d0a26c3ad8c654d106f7a9056df93ab7">
  <xsd:schema xmlns:xsd="http://www.w3.org/2001/XMLSchema" xmlns:xs="http://www.w3.org/2001/XMLSchema" xmlns:p="http://schemas.microsoft.com/office/2006/metadata/properties" xmlns:ns2="e6c829cf-3d26-4e20-9a64-1a51281a4b35" xmlns:ns3="0c5b9e79-5732-46ad-93f5-9a993768ee32" targetNamespace="http://schemas.microsoft.com/office/2006/metadata/properties" ma:root="true" ma:fieldsID="52354cf61d9c2e6b619f081117e5a5ae" ns2:_="" ns3:_="">
    <xsd:import namespace="e6c829cf-3d26-4e20-9a64-1a51281a4b35"/>
    <xsd:import namespace="0c5b9e79-5732-46ad-93f5-9a993768ee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829cf-3d26-4e20-9a64-1a51281a4b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d735b0e9-b196-447f-acc4-ea67084e6a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5b9e79-5732-46ad-93f5-9a993768ee3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27a1941-9763-4068-a0de-16d5e9c1221b}" ma:internalName="TaxCatchAll" ma:showField="CatchAllData" ma:web="0c5b9e79-5732-46ad-93f5-9a993768ee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DED2F0-1A0B-4996-BA26-7EEB0AF82EF0}">
  <ds:schemaRefs>
    <ds:schemaRef ds:uri="http://schemas.microsoft.com/sharepoint/v3/contenttype/forms"/>
  </ds:schemaRefs>
</ds:datastoreItem>
</file>

<file path=customXml/itemProps2.xml><?xml version="1.0" encoding="utf-8"?>
<ds:datastoreItem xmlns:ds="http://schemas.openxmlformats.org/officeDocument/2006/customXml" ds:itemID="{4E257D29-26A1-4487-94D9-2CED32CBED33}">
  <ds:schemaRefs>
    <ds:schemaRef ds:uri="http://purl.org/dc/elements/1.1/"/>
    <ds:schemaRef ds:uri="http://schemas.microsoft.com/office/infopath/2007/PartnerControls"/>
    <ds:schemaRef ds:uri="http://purl.org/dc/dcmitype/"/>
    <ds:schemaRef ds:uri="0c5b9e79-5732-46ad-93f5-9a993768ee32"/>
    <ds:schemaRef ds:uri="e6c829cf-3d26-4e20-9a64-1a51281a4b35"/>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EF1DE952-6E82-4431-BDAC-C7ACD13E4960}">
  <ds:schemaRefs>
    <ds:schemaRef ds:uri="0c5b9e79-5732-46ad-93f5-9a993768ee32"/>
    <ds:schemaRef ds:uri="e6c829cf-3d26-4e20-9a64-1a51281a4b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107</TotalTime>
  <Words>355</Words>
  <Application>Microsoft Office PowerPoint</Application>
  <PresentationFormat>Breedbeeld</PresentationFormat>
  <Paragraphs>43</Paragraphs>
  <Slides>16</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16</vt:i4>
      </vt:variant>
    </vt:vector>
  </HeadingPairs>
  <TitlesOfParts>
    <vt:vector size="21" baseType="lpstr">
      <vt:lpstr>Aptos</vt:lpstr>
      <vt:lpstr>Aptos Display</vt:lpstr>
      <vt:lpstr>Arial</vt:lpstr>
      <vt:lpstr>Calibri</vt:lpstr>
      <vt:lpstr>Kantoorthema</vt:lpstr>
      <vt:lpstr>Betaalbare &amp; innovatieve woonconcepten voor starters</vt:lpstr>
      <vt:lpstr>PowerPoint-presentatie</vt:lpstr>
      <vt:lpstr>Thuiswerken</vt:lpstr>
      <vt:lpstr>Co-working spaces </vt:lpstr>
      <vt:lpstr>In gesprek met Texelaars</vt:lpstr>
      <vt:lpstr>Texelse principes  </vt:lpstr>
      <vt:lpstr>Natuur</vt:lpstr>
      <vt:lpstr>Texels eigen</vt:lpstr>
      <vt:lpstr>Seizoenen</vt:lpstr>
      <vt:lpstr>Eenheid</vt:lpstr>
      <vt:lpstr>Ontwerp Den Burg</vt:lpstr>
      <vt:lpstr>Ontwerp Den Burg</vt:lpstr>
      <vt:lpstr>Ontwerp De Koog</vt:lpstr>
      <vt:lpstr>Ontwerp De Koog</vt:lpstr>
      <vt:lpstr>Betaalbaarheid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Alinda Wiering</dc:creator>
  <cp:lastModifiedBy>Alinda Wiering</cp:lastModifiedBy>
  <cp:revision>2</cp:revision>
  <dcterms:created xsi:type="dcterms:W3CDTF">2025-01-07T08:48:24Z</dcterms:created>
  <dcterms:modified xsi:type="dcterms:W3CDTF">2025-01-16T09:19:35Z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0x0101008B8022AEB30CA348A53248600029D798</vt:lpwstr>
  </property>
  <property fmtid="{D5CDD505-2E9C-101B-9397-08002B2CF9AE}" pid="3" name="MediaServiceImageTags">
    <vt:lpwstr/>
  </property>
</Properties>
</file>