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8" r:id="rId5"/>
    <p:sldId id="301" r:id="rId6"/>
    <p:sldId id="302" r:id="rId7"/>
    <p:sldId id="276" r:id="rId8"/>
    <p:sldId id="284" r:id="rId9"/>
    <p:sldId id="314" r:id="rId10"/>
    <p:sldId id="287" r:id="rId11"/>
    <p:sldId id="315" r:id="rId12"/>
    <p:sldId id="316" r:id="rId13"/>
    <p:sldId id="289" r:id="rId14"/>
    <p:sldId id="313" r:id="rId15"/>
    <p:sldId id="279" r:id="rId16"/>
    <p:sldId id="306" r:id="rId17"/>
    <p:sldId id="308" r:id="rId18"/>
    <p:sldId id="307" r:id="rId19"/>
    <p:sldId id="312" r:id="rId20"/>
    <p:sldId id="321" r:id="rId21"/>
    <p:sldId id="322" r:id="rId22"/>
    <p:sldId id="323" r:id="rId23"/>
    <p:sldId id="324" r:id="rId24"/>
    <p:sldId id="325" r:id="rId25"/>
    <p:sldId id="290" r:id="rId26"/>
    <p:sldId id="327" r:id="rId27"/>
    <p:sldId id="326" r:id="rId28"/>
    <p:sldId id="285" r:id="rId29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F88"/>
    <a:srgbClr val="FFFFFF"/>
    <a:srgbClr val="ED20ED"/>
    <a:srgbClr val="08FDC0"/>
    <a:srgbClr val="FF1E1D"/>
    <a:srgbClr val="64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4DB56A-BC0E-425E-851C-ED0329760736}" v="86" dt="2025-01-14T17:00:41.637"/>
    <p1510:client id="{52CD89C1-32C9-42BA-BF55-053EB477E5F8}" v="263" dt="2025-01-14T13:00:15.912"/>
    <p1510:client id="{8D21B8E9-B79C-4765-86FB-4E40A61F2D36}" v="406" dt="2025-01-14T16:02:32.806"/>
    <p1510:client id="{D8B73FE7-4436-49F3-AF95-8C6B4BFE9C0E}" v="2149" dt="2025-01-14T18:01:02.149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7FE263-8C08-407A-B6E5-A2DEE6A94B95}" type="datetime1">
              <a:rPr lang="nl-NL" smtClean="0"/>
              <a:t>16-1-2025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96DF87C-5582-4413-A001-1A717B0891F2}" type="datetime1">
              <a:rPr lang="nl-NL" smtClean="0"/>
              <a:t>16-1-2025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/>
              <a:t>Klik om de tekststijlen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/>
              <a:t>Welkom allemaal en bedankt voor jullie aanwezigheid vandaag.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F1704-B832-B87E-8296-97A18EC77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D4DDBD3-2C96-9228-57DD-29CB2DA02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9B8A604-F197-85E2-86EE-F836C20FF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46DE5C-9B08-40D9-DCD0-C98605FD8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8208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624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2701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7881F-A8AA-654F-CB29-2AC7EBF73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1170213-C31D-6226-1243-C0E3E4999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C4AC7D0-5897-3BFA-635C-78C18148D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5882AA-5B20-7DEE-20C5-723538060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662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7F59-AAFD-8CE7-B005-F5AEA52DB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83ACF23-16D4-E62E-31CC-C5FB05B27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8840847-383C-D022-FF85-15A8FC718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FE9EA4D-09BB-512A-6422-0640C0302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0376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2B06E-3CD2-C2A1-4416-B441EB5F9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7B25C5-74C9-E786-DE2C-037D85A27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664CC6F-BFA6-13A8-E0E1-288762760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3FBB17F-5150-CE64-6B22-EEC9AD73E3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24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201EA-D5B8-7FE7-5574-AD553B4F0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8B4FC5-2F66-FBD4-E224-15D3DD13F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04841D4-8DE8-5947-EF95-D51E0101D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B796EFF-0026-C978-E585-DC12E88CB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2829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37228-7C8D-04A3-6600-CD87D7411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7F1CE2-878C-FDB1-1E57-7400B90AC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D22C2DD-869B-12A6-28D6-66CF78AB9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Beheer/planning: contracten, aanbod, koppelen, verdelen, plannen</a:t>
            </a:r>
          </a:p>
          <a:p>
            <a:r>
              <a:rPr lang="nl-NL"/>
              <a:t>Ondersteuning: Bestaande </a:t>
            </a:r>
            <a:r>
              <a:rPr lang="nl-NL" err="1"/>
              <a:t>flexwonen</a:t>
            </a:r>
            <a:r>
              <a:rPr lang="nl-NL"/>
              <a:t> projecten. Verlichting druk op anderen</a:t>
            </a:r>
          </a:p>
          <a:p>
            <a:r>
              <a:rPr lang="nl-NL"/>
              <a:t>Realisatie nieuwe campussen</a:t>
            </a:r>
          </a:p>
          <a:p>
            <a:r>
              <a:rPr lang="nl-NL"/>
              <a:t>Platform voor hospita verhuur</a:t>
            </a:r>
          </a:p>
          <a:p>
            <a:r>
              <a:rPr lang="nl-NL"/>
              <a:t>Regelingen voor essentiële beroepen</a:t>
            </a:r>
          </a:p>
          <a:p>
            <a:r>
              <a:rPr lang="nl-NL"/>
              <a:t>Aanbieden mobiliteitshubs bij grotere locaties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D174AE-49C0-6CC5-B172-0E9E5FF8C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524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5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2364-A2CD-42DD-F8F9-88EB20252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E4F9B3-7C00-959A-0E74-B71BB76E9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8F43992-32A3-54A7-5562-686AA15FA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EB7D68C-DEEB-E9B9-0150-4C3B058B8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697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2947A-FD00-1784-781D-2A5EC6EE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FA7A83-70E7-EAED-8CC9-8AC514039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94794E-7F8E-ABEF-0A3E-4EF45D97B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81FBDD-C201-DBFA-CA60-5D01EC1D1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584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01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Voor degene die ons misschien nog niet kennen, dit is onze projectgroep.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5722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67B2E-534C-D2D8-BD41-549FC4BBF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640B15-D733-7037-301B-E444EA611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CB58AA7-5771-57FF-4C14-6ABEABA72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18F650-BCB5-8285-B72C-7EB9C995A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69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8CDB8-2626-0755-74F7-CADC9AFD2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BA71227-B4AE-D525-1C61-9AD33556C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3D4D50B-943F-5012-5CC6-3CCB5CFA4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9B6D726-DEF3-4879-8818-F17B67593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635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CEEE7-AEB2-EA90-5255-F45922C27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522D574-A7DE-C5DF-2191-2239D2439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8CCB621-D6B6-D89D-197D-1A073311A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2E1521-F1AA-19C1-2EE5-CA8C1DA37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525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1AB2-8619-5F73-5F31-DB45477B9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DE99DE-F2A4-EDBC-9E13-FAD4A7605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88D89B5-9F3E-1AEE-5FD4-335308611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AC1B97-17D6-E2B8-B9BE-097AFF8D38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43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Klikken om de ondertitelstijl van het model te bewerken</a:t>
            </a:r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16-1-2025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16-1-2025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16-1-2025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16-1-2025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16-1-2025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16-1-2025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16-1-2025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16-1-2025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16-1-2025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/>
              <a:t>Tekststijlen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16-1-2025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2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11.sv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7.png"/><Relationship Id="rId5" Type="http://schemas.openxmlformats.org/officeDocument/2006/relationships/image" Target="../media/image11.svg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04230" y="2453652"/>
            <a:ext cx="4993867" cy="2387600"/>
          </a:xfrm>
        </p:spPr>
        <p:txBody>
          <a:bodyPr rtlCol="0">
            <a:normAutofit/>
          </a:bodyPr>
          <a:lstStyle/>
          <a:p>
            <a:pPr rtl="0"/>
            <a:r>
              <a:rPr lang="nl-NL" sz="4000" b="1"/>
              <a:t>Wonen waar je werkt: </a:t>
            </a:r>
            <a:br>
              <a:rPr lang="nl-NL" sz="4400"/>
            </a:br>
            <a:r>
              <a:rPr lang="nl-NL" sz="3600"/>
              <a:t>Huisvesting voor tijdelijk personeel</a:t>
            </a:r>
            <a:endParaRPr lang="nl-NL" sz="4400"/>
          </a:p>
        </p:txBody>
      </p:sp>
      <p:sp>
        <p:nvSpPr>
          <p:cNvPr id="3" name="Subtitel 2"/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l-NL"/>
              <a:t>Eindpresentatie 14-01-2025</a:t>
            </a:r>
          </a:p>
        </p:txBody>
      </p:sp>
      <p:pic>
        <p:nvPicPr>
          <p:cNvPr id="8" name="Afbeelding 7" descr="Afbeelding met hemel, buitenshuis, water, wolk&#10;&#10;Automatisch gegenereerde beschrijving">
            <a:extLst>
              <a:ext uri="{FF2B5EF4-FFF2-40B4-BE49-F238E27FC236}">
                <a16:creationId xmlns:a16="http://schemas.microsoft.com/office/drawing/2014/main" id="{3232CDCA-B039-F73E-4EEA-62E5EF9576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6" r="9715"/>
          <a:stretch/>
        </p:blipFill>
        <p:spPr>
          <a:xfrm>
            <a:off x="0" y="2056741"/>
            <a:ext cx="1495806" cy="3886859"/>
          </a:xfrm>
          <a:prstGeom prst="rect">
            <a:avLst/>
          </a:prstGeom>
        </p:spPr>
      </p:pic>
      <p:pic>
        <p:nvPicPr>
          <p:cNvPr id="10" name="Afbeelding 9" descr="Afbeelding met transport, water, watervoertuig, buitenshuis&#10;&#10;Automatisch gegenereerde beschrijving">
            <a:extLst>
              <a:ext uri="{FF2B5EF4-FFF2-40B4-BE49-F238E27FC236}">
                <a16:creationId xmlns:a16="http://schemas.microsoft.com/office/drawing/2014/main" id="{A1A03272-963E-0619-8698-91485949D1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r="-35867"/>
          <a:stretch/>
        </p:blipFill>
        <p:spPr>
          <a:xfrm>
            <a:off x="8908026" y="2056742"/>
            <a:ext cx="4720738" cy="3886858"/>
          </a:xfrm>
          <a:prstGeom prst="rect">
            <a:avLst/>
          </a:prstGeom>
        </p:spPr>
      </p:pic>
      <p:pic>
        <p:nvPicPr>
          <p:cNvPr id="12" name="Afbeelding 11" descr="Afbeelding met buitenshuis, wolk, Luchtfotografie, hemel&#10;&#10;Automatisch gegenereerde beschrijving">
            <a:extLst>
              <a:ext uri="{FF2B5EF4-FFF2-40B4-BE49-F238E27FC236}">
                <a16:creationId xmlns:a16="http://schemas.microsoft.com/office/drawing/2014/main" id="{D3658FAB-BE85-AB07-7802-A7D7D8934A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r="48522"/>
          <a:stretch/>
        </p:blipFill>
        <p:spPr>
          <a:xfrm>
            <a:off x="6735098" y="2056741"/>
            <a:ext cx="2064504" cy="3891834"/>
          </a:xfrm>
          <a:prstGeom prst="rect">
            <a:avLst/>
          </a:prstGeom>
        </p:spPr>
      </p:pic>
      <p:pic>
        <p:nvPicPr>
          <p:cNvPr id="14" name="Afbeelding 13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2E86FA51-1353-FEAD-25FB-C5E9622E70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AE150A3-F02E-6494-818C-24B1256DE8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5" name="Afbeelding 4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B7056EE7-D868-9FFD-E47D-E9170C2A0B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AC2B1-2302-056F-C2EF-6A618A9E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F983A6F-CC86-CF3F-19E6-4F29326808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Woning types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4964324-3003-8744-4C5E-A989617838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nl-NL"/>
              <a:t>Wat zijn de opties?</a:t>
            </a:r>
          </a:p>
        </p:txBody>
      </p:sp>
      <p:pic>
        <p:nvPicPr>
          <p:cNvPr id="2" name="Afbeelding 1" descr="Afbeelding met transport, water, watervoertuig, buitenshuis&#10;&#10;Automatisch gegenereerde beschrijving">
            <a:extLst>
              <a:ext uri="{FF2B5EF4-FFF2-40B4-BE49-F238E27FC236}">
                <a16:creationId xmlns:a16="http://schemas.microsoft.com/office/drawing/2014/main" id="{2A890AFE-ACC8-153A-FB2A-2D860B9C5E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r="-35867"/>
          <a:stretch/>
        </p:blipFill>
        <p:spPr>
          <a:xfrm>
            <a:off x="8908026" y="2056742"/>
            <a:ext cx="4720738" cy="3886858"/>
          </a:xfrm>
          <a:prstGeom prst="rect">
            <a:avLst/>
          </a:prstGeom>
        </p:spPr>
      </p:pic>
      <p:pic>
        <p:nvPicPr>
          <p:cNvPr id="3" name="Afbeelding 2" descr="Afbeelding met hemel, buitenshuis, water, wolk&#10;&#10;Automatisch gegenereerde beschrijving">
            <a:extLst>
              <a:ext uri="{FF2B5EF4-FFF2-40B4-BE49-F238E27FC236}">
                <a16:creationId xmlns:a16="http://schemas.microsoft.com/office/drawing/2014/main" id="{16182868-B1AE-E950-9E9B-651CF0D4F1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6" r="9715"/>
          <a:stretch/>
        </p:blipFill>
        <p:spPr>
          <a:xfrm>
            <a:off x="0" y="2056741"/>
            <a:ext cx="1495806" cy="3886859"/>
          </a:xfrm>
          <a:prstGeom prst="rect">
            <a:avLst/>
          </a:prstGeom>
        </p:spPr>
      </p:pic>
      <p:pic>
        <p:nvPicPr>
          <p:cNvPr id="6" name="Afbeelding 5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815A4ADF-ADA7-AB3C-6E99-36D911DC8A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BF1CCE5-2556-37F6-FB71-29772BD44A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8" name="Afbeelding 7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04E6DBBF-FF13-C14A-FCE9-4FE0AC66733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8549810-9D79-F163-908D-13EB4A48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/>
          <a:lstStyle/>
          <a:p>
            <a:r>
              <a:rPr lang="nl-NL"/>
              <a:t>Samen met stakeholders</a:t>
            </a:r>
            <a:endParaRPr lang="en-US"/>
          </a:p>
        </p:txBody>
      </p:sp>
      <p:pic>
        <p:nvPicPr>
          <p:cNvPr id="10" name="Tijdelijke aanduiding voor inhoud 9" descr="Afbeelding met kleding, overdekt, persoon, muur&#10;&#10;Automatisch gegenereerde beschrijving">
            <a:extLst>
              <a:ext uri="{FF2B5EF4-FFF2-40B4-BE49-F238E27FC236}">
                <a16:creationId xmlns:a16="http://schemas.microsoft.com/office/drawing/2014/main" id="{FDF59E62-47AC-C469-55B1-25216B467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2" y="2004487"/>
            <a:ext cx="5078735" cy="3390056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32FB67-9CEE-305F-BECE-EC571570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32000" cy="228600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nl-NL" sz="100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8B8444-00EE-D578-DB1B-66649209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nl-NL" sz="1000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6C9BDB-03AE-737C-F43F-48C9A983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 lnSpcReduction="10000"/>
          </a:bodyPr>
          <a:lstStyle/>
          <a:p>
            <a:r>
              <a:rPr lang="nl-NL" sz="1000"/>
              <a:t>Tijdelijke huisvesting voor personeel</a:t>
            </a:r>
          </a:p>
        </p:txBody>
      </p:sp>
      <p:pic>
        <p:nvPicPr>
          <p:cNvPr id="12" name="Afbeelding 11" descr="Afbeelding met kleding, overdekt, persoon, scène&#10;&#10;Automatisch gegenereerde beschrijving">
            <a:extLst>
              <a:ext uri="{FF2B5EF4-FFF2-40B4-BE49-F238E27FC236}">
                <a16:creationId xmlns:a16="http://schemas.microsoft.com/office/drawing/2014/main" id="{2D16330D-19B1-1EAA-E05A-53EB452B5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44" y="2008718"/>
            <a:ext cx="5078736" cy="3385825"/>
          </a:xfrm>
          <a:prstGeom prst="rect">
            <a:avLst/>
          </a:prstGeom>
        </p:spPr>
      </p:pic>
      <p:pic>
        <p:nvPicPr>
          <p:cNvPr id="9" name="Afbeelding 8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03D50C22-1491-182A-D9BB-F0CEED92BA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46CA79-9D5D-161E-9764-EE4488A6E952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13" name="Afbeelding 12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E9AD7BF3-137D-B814-B575-135701DB683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Voorbeeld chalets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12</a:t>
            </a:fld>
            <a:endParaRPr lang="nl-NL"/>
          </a:p>
        </p:txBody>
      </p:sp>
      <p:sp>
        <p:nvSpPr>
          <p:cNvPr id="8" name="Tijdelijke aanduiding voor datum 7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9" name="Tijdelijke aanduiding voor voettekst 8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10" name="Afbeelding 9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DDAF51A3-BD02-81AB-A153-11E4C987FE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8C9E1D0-D844-C565-8E5D-55ADB006646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E9CE99-D595-D46F-F5B2-A356C85EC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827608DE-26BE-6F32-FDFF-32B9C94E15A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78C1111-B426-8524-8E59-F5BDDEA47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074" y="1432409"/>
            <a:ext cx="7244836" cy="499708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792CD0D-8980-5715-30F1-A1D8F32BF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259" y="1539621"/>
            <a:ext cx="7244836" cy="498469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4E216EC-EAE1-3F5A-F8B3-48740D235F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7378" y="1539621"/>
            <a:ext cx="7287021" cy="50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43A80-EF28-2DB4-70B3-855C1EC7C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88ED0ED-4A75-973D-B4B6-A557F44BD2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Het Terrein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0639390-77BD-D56A-FA59-71DE2BFDFF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nl-NL"/>
              <a:t>Hoe en waar kan je bouwen?</a:t>
            </a:r>
          </a:p>
        </p:txBody>
      </p:sp>
      <p:pic>
        <p:nvPicPr>
          <p:cNvPr id="2" name="Afbeelding 1" descr="Afbeelding met transport, water, watervoertuig, buitenshuis&#10;&#10;Automatisch gegenereerde beschrijving">
            <a:extLst>
              <a:ext uri="{FF2B5EF4-FFF2-40B4-BE49-F238E27FC236}">
                <a16:creationId xmlns:a16="http://schemas.microsoft.com/office/drawing/2014/main" id="{61B37C94-7F4C-C803-6741-D472D995CF7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r="-35867"/>
          <a:stretch/>
        </p:blipFill>
        <p:spPr>
          <a:xfrm>
            <a:off x="8908026" y="2056742"/>
            <a:ext cx="4720738" cy="3886858"/>
          </a:xfrm>
          <a:prstGeom prst="rect">
            <a:avLst/>
          </a:prstGeom>
        </p:spPr>
      </p:pic>
      <p:pic>
        <p:nvPicPr>
          <p:cNvPr id="3" name="Afbeelding 2" descr="Afbeelding met hemel, buitenshuis, water, wolk&#10;&#10;Automatisch gegenereerde beschrijving">
            <a:extLst>
              <a:ext uri="{FF2B5EF4-FFF2-40B4-BE49-F238E27FC236}">
                <a16:creationId xmlns:a16="http://schemas.microsoft.com/office/drawing/2014/main" id="{7F302EE8-6EE1-11E0-E4D3-2D907E3E4B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6" r="9715"/>
          <a:stretch/>
        </p:blipFill>
        <p:spPr>
          <a:xfrm>
            <a:off x="0" y="2056741"/>
            <a:ext cx="1495806" cy="3886859"/>
          </a:xfrm>
          <a:prstGeom prst="rect">
            <a:avLst/>
          </a:prstGeom>
        </p:spPr>
      </p:pic>
      <p:pic>
        <p:nvPicPr>
          <p:cNvPr id="6" name="Afbeelding 5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52D5BC4B-91A9-6896-0C13-B44C85AC70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D363C0D-841D-1F52-67CE-0CAFA801A0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8" name="Afbeelding 7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F1762594-2F3B-D525-C185-A19574AE1A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29CB4-28A1-5C6D-1EF0-9D6A22E1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kaart, tekst, Plan, diagram&#10;&#10;Automatisch gegenereerde beschrijving">
            <a:extLst>
              <a:ext uri="{FF2B5EF4-FFF2-40B4-BE49-F238E27FC236}">
                <a16:creationId xmlns:a16="http://schemas.microsoft.com/office/drawing/2014/main" id="{9C3BEFE3-C460-820E-110E-533113A3D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45" y="0"/>
            <a:ext cx="9448800" cy="6674273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FF79A6-6CDC-C061-49DC-1A7C7B82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14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F5609AC-5EC5-2D39-FD9F-672379E8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71585F-87A0-E0F0-B2EE-76D5C6F4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Tijdelijke huisvesting voor personeel</a:t>
            </a:r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39E3D446-6934-0C92-B324-A7865312F33E}"/>
              </a:ext>
            </a:extLst>
          </p:cNvPr>
          <p:cNvSpPr/>
          <p:nvPr/>
        </p:nvSpPr>
        <p:spPr>
          <a:xfrm>
            <a:off x="4429125" y="3844925"/>
            <a:ext cx="1104900" cy="635000"/>
          </a:xfrm>
          <a:custGeom>
            <a:avLst/>
            <a:gdLst>
              <a:gd name="connsiteX0" fmla="*/ 0 w 1104900"/>
              <a:gd name="connsiteY0" fmla="*/ 431800 h 635000"/>
              <a:gd name="connsiteX1" fmla="*/ 568325 w 1104900"/>
              <a:gd name="connsiteY1" fmla="*/ 431800 h 635000"/>
              <a:gd name="connsiteX2" fmla="*/ 603250 w 1104900"/>
              <a:gd name="connsiteY2" fmla="*/ 434975 h 635000"/>
              <a:gd name="connsiteX3" fmla="*/ 647700 w 1104900"/>
              <a:gd name="connsiteY3" fmla="*/ 409575 h 635000"/>
              <a:gd name="connsiteX4" fmla="*/ 650875 w 1104900"/>
              <a:gd name="connsiteY4" fmla="*/ 384175 h 635000"/>
              <a:gd name="connsiteX5" fmla="*/ 644525 w 1104900"/>
              <a:gd name="connsiteY5" fmla="*/ 346075 h 635000"/>
              <a:gd name="connsiteX6" fmla="*/ 644525 w 1104900"/>
              <a:gd name="connsiteY6" fmla="*/ 317500 h 635000"/>
              <a:gd name="connsiteX7" fmla="*/ 666750 w 1104900"/>
              <a:gd name="connsiteY7" fmla="*/ 279400 h 635000"/>
              <a:gd name="connsiteX8" fmla="*/ 679450 w 1104900"/>
              <a:gd name="connsiteY8" fmla="*/ 238125 h 635000"/>
              <a:gd name="connsiteX9" fmla="*/ 676275 w 1104900"/>
              <a:gd name="connsiteY9" fmla="*/ 193675 h 635000"/>
              <a:gd name="connsiteX10" fmla="*/ 669925 w 1104900"/>
              <a:gd name="connsiteY10" fmla="*/ 149225 h 635000"/>
              <a:gd name="connsiteX11" fmla="*/ 708025 w 1104900"/>
              <a:gd name="connsiteY11" fmla="*/ 34925 h 635000"/>
              <a:gd name="connsiteX12" fmla="*/ 746125 w 1104900"/>
              <a:gd name="connsiteY12" fmla="*/ 9525 h 635000"/>
              <a:gd name="connsiteX13" fmla="*/ 790575 w 1104900"/>
              <a:gd name="connsiteY13" fmla="*/ 0 h 635000"/>
              <a:gd name="connsiteX14" fmla="*/ 850900 w 1104900"/>
              <a:gd name="connsiteY14" fmla="*/ 9525 h 635000"/>
              <a:gd name="connsiteX15" fmla="*/ 895350 w 1104900"/>
              <a:gd name="connsiteY15" fmla="*/ 28575 h 635000"/>
              <a:gd name="connsiteX16" fmla="*/ 917575 w 1104900"/>
              <a:gd name="connsiteY16" fmla="*/ 73025 h 635000"/>
              <a:gd name="connsiteX17" fmla="*/ 917575 w 1104900"/>
              <a:gd name="connsiteY17" fmla="*/ 127000 h 635000"/>
              <a:gd name="connsiteX18" fmla="*/ 901700 w 1104900"/>
              <a:gd name="connsiteY18" fmla="*/ 165100 h 635000"/>
              <a:gd name="connsiteX19" fmla="*/ 895350 w 1104900"/>
              <a:gd name="connsiteY19" fmla="*/ 193675 h 635000"/>
              <a:gd name="connsiteX20" fmla="*/ 885825 w 1104900"/>
              <a:gd name="connsiteY20" fmla="*/ 212725 h 635000"/>
              <a:gd name="connsiteX21" fmla="*/ 892175 w 1104900"/>
              <a:gd name="connsiteY21" fmla="*/ 247650 h 635000"/>
              <a:gd name="connsiteX22" fmla="*/ 917575 w 1104900"/>
              <a:gd name="connsiteY22" fmla="*/ 276225 h 635000"/>
              <a:gd name="connsiteX23" fmla="*/ 946150 w 1104900"/>
              <a:gd name="connsiteY23" fmla="*/ 307975 h 635000"/>
              <a:gd name="connsiteX24" fmla="*/ 984250 w 1104900"/>
              <a:gd name="connsiteY24" fmla="*/ 355600 h 635000"/>
              <a:gd name="connsiteX25" fmla="*/ 1028700 w 1104900"/>
              <a:gd name="connsiteY25" fmla="*/ 390525 h 635000"/>
              <a:gd name="connsiteX26" fmla="*/ 1060450 w 1104900"/>
              <a:gd name="connsiteY26" fmla="*/ 400050 h 635000"/>
              <a:gd name="connsiteX27" fmla="*/ 1089025 w 1104900"/>
              <a:gd name="connsiteY27" fmla="*/ 425450 h 635000"/>
              <a:gd name="connsiteX28" fmla="*/ 1095375 w 1104900"/>
              <a:gd name="connsiteY28" fmla="*/ 460375 h 635000"/>
              <a:gd name="connsiteX29" fmla="*/ 1104900 w 1104900"/>
              <a:gd name="connsiteY29" fmla="*/ 485775 h 635000"/>
              <a:gd name="connsiteX30" fmla="*/ 1101725 w 1104900"/>
              <a:gd name="connsiteY30" fmla="*/ 530225 h 635000"/>
              <a:gd name="connsiteX31" fmla="*/ 1089025 w 1104900"/>
              <a:gd name="connsiteY31" fmla="*/ 561975 h 635000"/>
              <a:gd name="connsiteX32" fmla="*/ 1066800 w 1104900"/>
              <a:gd name="connsiteY32" fmla="*/ 603250 h 635000"/>
              <a:gd name="connsiteX33" fmla="*/ 1022350 w 1104900"/>
              <a:gd name="connsiteY33" fmla="*/ 625475 h 635000"/>
              <a:gd name="connsiteX34" fmla="*/ 930275 w 1104900"/>
              <a:gd name="connsiteY34" fmla="*/ 635000 h 635000"/>
              <a:gd name="connsiteX35" fmla="*/ 863600 w 1104900"/>
              <a:gd name="connsiteY35" fmla="*/ 612775 h 635000"/>
              <a:gd name="connsiteX36" fmla="*/ 841375 w 1104900"/>
              <a:gd name="connsiteY36" fmla="*/ 600075 h 635000"/>
              <a:gd name="connsiteX37" fmla="*/ 841375 w 1104900"/>
              <a:gd name="connsiteY37" fmla="*/ 565150 h 635000"/>
              <a:gd name="connsiteX38" fmla="*/ 822325 w 1104900"/>
              <a:gd name="connsiteY38" fmla="*/ 530225 h 635000"/>
              <a:gd name="connsiteX39" fmla="*/ 784225 w 1104900"/>
              <a:gd name="connsiteY39" fmla="*/ 517525 h 635000"/>
              <a:gd name="connsiteX40" fmla="*/ 739775 w 1104900"/>
              <a:gd name="connsiteY40" fmla="*/ 517525 h 635000"/>
              <a:gd name="connsiteX41" fmla="*/ 701675 w 1104900"/>
              <a:gd name="connsiteY41" fmla="*/ 536575 h 635000"/>
              <a:gd name="connsiteX42" fmla="*/ 660400 w 1104900"/>
              <a:gd name="connsiteY42" fmla="*/ 565150 h 635000"/>
              <a:gd name="connsiteX43" fmla="*/ 647700 w 1104900"/>
              <a:gd name="connsiteY43" fmla="*/ 593725 h 635000"/>
              <a:gd name="connsiteX44" fmla="*/ 606425 w 1104900"/>
              <a:gd name="connsiteY44" fmla="*/ 603250 h 635000"/>
              <a:gd name="connsiteX45" fmla="*/ 571500 w 1104900"/>
              <a:gd name="connsiteY45" fmla="*/ 603250 h 635000"/>
              <a:gd name="connsiteX46" fmla="*/ 3175 w 1104900"/>
              <a:gd name="connsiteY46" fmla="*/ 600075 h 635000"/>
              <a:gd name="connsiteX47" fmla="*/ 0 w 1104900"/>
              <a:gd name="connsiteY47" fmla="*/ 4318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04900" h="635000">
                <a:moveTo>
                  <a:pt x="0" y="431800"/>
                </a:moveTo>
                <a:lnTo>
                  <a:pt x="568325" y="431800"/>
                </a:lnTo>
                <a:lnTo>
                  <a:pt x="603250" y="434975"/>
                </a:lnTo>
                <a:lnTo>
                  <a:pt x="647700" y="409575"/>
                </a:lnTo>
                <a:lnTo>
                  <a:pt x="650875" y="384175"/>
                </a:lnTo>
                <a:lnTo>
                  <a:pt x="644525" y="346075"/>
                </a:lnTo>
                <a:lnTo>
                  <a:pt x="644525" y="317500"/>
                </a:lnTo>
                <a:lnTo>
                  <a:pt x="666750" y="279400"/>
                </a:lnTo>
                <a:lnTo>
                  <a:pt x="679450" y="238125"/>
                </a:lnTo>
                <a:lnTo>
                  <a:pt x="676275" y="193675"/>
                </a:lnTo>
                <a:lnTo>
                  <a:pt x="669925" y="149225"/>
                </a:lnTo>
                <a:lnTo>
                  <a:pt x="708025" y="34925"/>
                </a:lnTo>
                <a:lnTo>
                  <a:pt x="746125" y="9525"/>
                </a:lnTo>
                <a:lnTo>
                  <a:pt x="790575" y="0"/>
                </a:lnTo>
                <a:lnTo>
                  <a:pt x="850900" y="9525"/>
                </a:lnTo>
                <a:lnTo>
                  <a:pt x="895350" y="28575"/>
                </a:lnTo>
                <a:lnTo>
                  <a:pt x="917575" y="73025"/>
                </a:lnTo>
                <a:lnTo>
                  <a:pt x="917575" y="127000"/>
                </a:lnTo>
                <a:lnTo>
                  <a:pt x="901700" y="165100"/>
                </a:lnTo>
                <a:lnTo>
                  <a:pt x="895350" y="193675"/>
                </a:lnTo>
                <a:lnTo>
                  <a:pt x="885825" y="212725"/>
                </a:lnTo>
                <a:lnTo>
                  <a:pt x="892175" y="247650"/>
                </a:lnTo>
                <a:lnTo>
                  <a:pt x="917575" y="276225"/>
                </a:lnTo>
                <a:lnTo>
                  <a:pt x="946150" y="307975"/>
                </a:lnTo>
                <a:lnTo>
                  <a:pt x="984250" y="355600"/>
                </a:lnTo>
                <a:lnTo>
                  <a:pt x="1028700" y="390525"/>
                </a:lnTo>
                <a:lnTo>
                  <a:pt x="1060450" y="400050"/>
                </a:lnTo>
                <a:lnTo>
                  <a:pt x="1089025" y="425450"/>
                </a:lnTo>
                <a:lnTo>
                  <a:pt x="1095375" y="460375"/>
                </a:lnTo>
                <a:lnTo>
                  <a:pt x="1104900" y="485775"/>
                </a:lnTo>
                <a:lnTo>
                  <a:pt x="1101725" y="530225"/>
                </a:lnTo>
                <a:lnTo>
                  <a:pt x="1089025" y="561975"/>
                </a:lnTo>
                <a:lnTo>
                  <a:pt x="1066800" y="603250"/>
                </a:lnTo>
                <a:lnTo>
                  <a:pt x="1022350" y="625475"/>
                </a:lnTo>
                <a:lnTo>
                  <a:pt x="930275" y="635000"/>
                </a:lnTo>
                <a:lnTo>
                  <a:pt x="863600" y="612775"/>
                </a:lnTo>
                <a:lnTo>
                  <a:pt x="841375" y="600075"/>
                </a:lnTo>
                <a:lnTo>
                  <a:pt x="841375" y="565150"/>
                </a:lnTo>
                <a:lnTo>
                  <a:pt x="822325" y="530225"/>
                </a:lnTo>
                <a:lnTo>
                  <a:pt x="784225" y="517525"/>
                </a:lnTo>
                <a:lnTo>
                  <a:pt x="739775" y="517525"/>
                </a:lnTo>
                <a:lnTo>
                  <a:pt x="701675" y="536575"/>
                </a:lnTo>
                <a:lnTo>
                  <a:pt x="660400" y="565150"/>
                </a:lnTo>
                <a:lnTo>
                  <a:pt x="647700" y="593725"/>
                </a:lnTo>
                <a:lnTo>
                  <a:pt x="606425" y="603250"/>
                </a:lnTo>
                <a:lnTo>
                  <a:pt x="571500" y="603250"/>
                </a:lnTo>
                <a:lnTo>
                  <a:pt x="3175" y="600075"/>
                </a:lnTo>
                <a:cubicBezTo>
                  <a:pt x="2117" y="543983"/>
                  <a:pt x="1058" y="487892"/>
                  <a:pt x="0" y="43180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694E83B-29D3-D8AF-4EF9-4A74CDAE41A6}"/>
              </a:ext>
            </a:extLst>
          </p:cNvPr>
          <p:cNvSpPr/>
          <p:nvPr/>
        </p:nvSpPr>
        <p:spPr>
          <a:xfrm>
            <a:off x="3819525" y="4205288"/>
            <a:ext cx="609600" cy="428625"/>
          </a:xfrm>
          <a:prstGeom prst="rect">
            <a:avLst/>
          </a:prstGeom>
          <a:solidFill>
            <a:schemeClr val="accent4">
              <a:alpha val="5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2E20554-B303-06A0-D4AA-5CE9BA678E48}"/>
              </a:ext>
            </a:extLst>
          </p:cNvPr>
          <p:cNvSpPr/>
          <p:nvPr/>
        </p:nvSpPr>
        <p:spPr>
          <a:xfrm>
            <a:off x="5005387" y="3416247"/>
            <a:ext cx="259557" cy="385761"/>
          </a:xfrm>
          <a:custGeom>
            <a:avLst/>
            <a:gdLst>
              <a:gd name="connsiteX0" fmla="*/ 14288 w 242888"/>
              <a:gd name="connsiteY0" fmla="*/ 350044 h 385762"/>
              <a:gd name="connsiteX1" fmla="*/ 14288 w 242888"/>
              <a:gd name="connsiteY1" fmla="*/ 309562 h 385762"/>
              <a:gd name="connsiteX2" fmla="*/ 35719 w 242888"/>
              <a:gd name="connsiteY2" fmla="*/ 261937 h 385762"/>
              <a:gd name="connsiteX3" fmla="*/ 28575 w 242888"/>
              <a:gd name="connsiteY3" fmla="*/ 204787 h 385762"/>
              <a:gd name="connsiteX4" fmla="*/ 19050 w 242888"/>
              <a:gd name="connsiteY4" fmla="*/ 171450 h 385762"/>
              <a:gd name="connsiteX5" fmla="*/ 0 w 242888"/>
              <a:gd name="connsiteY5" fmla="*/ 138112 h 385762"/>
              <a:gd name="connsiteX6" fmla="*/ 2381 w 242888"/>
              <a:gd name="connsiteY6" fmla="*/ 83344 h 385762"/>
              <a:gd name="connsiteX7" fmla="*/ 14288 w 242888"/>
              <a:gd name="connsiteY7" fmla="*/ 19050 h 385762"/>
              <a:gd name="connsiteX8" fmla="*/ 54769 w 242888"/>
              <a:gd name="connsiteY8" fmla="*/ 0 h 385762"/>
              <a:gd name="connsiteX9" fmla="*/ 80963 w 242888"/>
              <a:gd name="connsiteY9" fmla="*/ 0 h 385762"/>
              <a:gd name="connsiteX10" fmla="*/ 128588 w 242888"/>
              <a:gd name="connsiteY10" fmla="*/ 21431 h 385762"/>
              <a:gd name="connsiteX11" fmla="*/ 140494 w 242888"/>
              <a:gd name="connsiteY11" fmla="*/ 83344 h 385762"/>
              <a:gd name="connsiteX12" fmla="*/ 145256 w 242888"/>
              <a:gd name="connsiteY12" fmla="*/ 126206 h 385762"/>
              <a:gd name="connsiteX13" fmla="*/ 161925 w 242888"/>
              <a:gd name="connsiteY13" fmla="*/ 171450 h 385762"/>
              <a:gd name="connsiteX14" fmla="*/ 200025 w 242888"/>
              <a:gd name="connsiteY14" fmla="*/ 214312 h 385762"/>
              <a:gd name="connsiteX15" fmla="*/ 235744 w 242888"/>
              <a:gd name="connsiteY15" fmla="*/ 266700 h 385762"/>
              <a:gd name="connsiteX16" fmla="*/ 242888 w 242888"/>
              <a:gd name="connsiteY16" fmla="*/ 319087 h 385762"/>
              <a:gd name="connsiteX17" fmla="*/ 235744 w 242888"/>
              <a:gd name="connsiteY17" fmla="*/ 373856 h 385762"/>
              <a:gd name="connsiteX18" fmla="*/ 204788 w 242888"/>
              <a:gd name="connsiteY18" fmla="*/ 385762 h 385762"/>
              <a:gd name="connsiteX19" fmla="*/ 173831 w 242888"/>
              <a:gd name="connsiteY19" fmla="*/ 385762 h 385762"/>
              <a:gd name="connsiteX20" fmla="*/ 128588 w 242888"/>
              <a:gd name="connsiteY20" fmla="*/ 371475 h 385762"/>
              <a:gd name="connsiteX21" fmla="*/ 102394 w 242888"/>
              <a:gd name="connsiteY21" fmla="*/ 361950 h 385762"/>
              <a:gd name="connsiteX22" fmla="*/ 80963 w 242888"/>
              <a:gd name="connsiteY22" fmla="*/ 359569 h 385762"/>
              <a:gd name="connsiteX23" fmla="*/ 66675 w 242888"/>
              <a:gd name="connsiteY23" fmla="*/ 369094 h 385762"/>
              <a:gd name="connsiteX24" fmla="*/ 14288 w 242888"/>
              <a:gd name="connsiteY24" fmla="*/ 350044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2888" h="385762">
                <a:moveTo>
                  <a:pt x="14288" y="350044"/>
                </a:moveTo>
                <a:lnTo>
                  <a:pt x="14288" y="309562"/>
                </a:lnTo>
                <a:lnTo>
                  <a:pt x="35719" y="261937"/>
                </a:lnTo>
                <a:lnTo>
                  <a:pt x="28575" y="204787"/>
                </a:lnTo>
                <a:cubicBezTo>
                  <a:pt x="20771" y="176172"/>
                  <a:pt x="24292" y="187180"/>
                  <a:pt x="19050" y="171450"/>
                </a:cubicBezTo>
                <a:lnTo>
                  <a:pt x="0" y="138112"/>
                </a:lnTo>
                <a:lnTo>
                  <a:pt x="2381" y="83344"/>
                </a:lnTo>
                <a:lnTo>
                  <a:pt x="14288" y="19050"/>
                </a:lnTo>
                <a:lnTo>
                  <a:pt x="54769" y="0"/>
                </a:lnTo>
                <a:lnTo>
                  <a:pt x="80963" y="0"/>
                </a:lnTo>
                <a:lnTo>
                  <a:pt x="128588" y="21431"/>
                </a:lnTo>
                <a:lnTo>
                  <a:pt x="140494" y="83344"/>
                </a:lnTo>
                <a:lnTo>
                  <a:pt x="145256" y="126206"/>
                </a:lnTo>
                <a:lnTo>
                  <a:pt x="161925" y="171450"/>
                </a:lnTo>
                <a:lnTo>
                  <a:pt x="200025" y="214312"/>
                </a:lnTo>
                <a:lnTo>
                  <a:pt x="235744" y="266700"/>
                </a:lnTo>
                <a:lnTo>
                  <a:pt x="242888" y="319087"/>
                </a:lnTo>
                <a:lnTo>
                  <a:pt x="235744" y="373856"/>
                </a:lnTo>
                <a:lnTo>
                  <a:pt x="204788" y="385762"/>
                </a:lnTo>
                <a:lnTo>
                  <a:pt x="173831" y="385762"/>
                </a:lnTo>
                <a:lnTo>
                  <a:pt x="128588" y="371475"/>
                </a:lnTo>
                <a:lnTo>
                  <a:pt x="102394" y="361950"/>
                </a:lnTo>
                <a:lnTo>
                  <a:pt x="80963" y="359569"/>
                </a:lnTo>
                <a:lnTo>
                  <a:pt x="66675" y="369094"/>
                </a:lnTo>
                <a:lnTo>
                  <a:pt x="14288" y="350044"/>
                </a:lnTo>
                <a:close/>
              </a:path>
            </a:pathLst>
          </a:custGeom>
          <a:solidFill>
            <a:schemeClr val="accent2">
              <a:lumMod val="50000"/>
              <a:alpha val="5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310EE9E3-7623-D575-4787-DA578B039BB3}"/>
              </a:ext>
            </a:extLst>
          </p:cNvPr>
          <p:cNvSpPr/>
          <p:nvPr/>
        </p:nvSpPr>
        <p:spPr>
          <a:xfrm>
            <a:off x="4995863" y="2586038"/>
            <a:ext cx="2571750" cy="1871662"/>
          </a:xfrm>
          <a:custGeom>
            <a:avLst/>
            <a:gdLst>
              <a:gd name="connsiteX0" fmla="*/ 0 w 2571750"/>
              <a:gd name="connsiteY0" fmla="*/ 476250 h 1871662"/>
              <a:gd name="connsiteX1" fmla="*/ 266700 w 2571750"/>
              <a:gd name="connsiteY1" fmla="*/ 347662 h 1871662"/>
              <a:gd name="connsiteX2" fmla="*/ 814387 w 2571750"/>
              <a:gd name="connsiteY2" fmla="*/ 1466850 h 1871662"/>
              <a:gd name="connsiteX3" fmla="*/ 1314450 w 2571750"/>
              <a:gd name="connsiteY3" fmla="*/ 1233487 h 1871662"/>
              <a:gd name="connsiteX4" fmla="*/ 766762 w 2571750"/>
              <a:gd name="connsiteY4" fmla="*/ 123825 h 1871662"/>
              <a:gd name="connsiteX5" fmla="*/ 1033462 w 2571750"/>
              <a:gd name="connsiteY5" fmla="*/ 0 h 1871662"/>
              <a:gd name="connsiteX6" fmla="*/ 1676400 w 2571750"/>
              <a:gd name="connsiteY6" fmla="*/ 1343025 h 1871662"/>
              <a:gd name="connsiteX7" fmla="*/ 2219325 w 2571750"/>
              <a:gd name="connsiteY7" fmla="*/ 1071562 h 1871662"/>
              <a:gd name="connsiteX8" fmla="*/ 2281237 w 2571750"/>
              <a:gd name="connsiteY8" fmla="*/ 1009650 h 1871662"/>
              <a:gd name="connsiteX9" fmla="*/ 2295525 w 2571750"/>
              <a:gd name="connsiteY9" fmla="*/ 942975 h 1871662"/>
              <a:gd name="connsiteX10" fmla="*/ 2276475 w 2571750"/>
              <a:gd name="connsiteY10" fmla="*/ 842962 h 1871662"/>
              <a:gd name="connsiteX11" fmla="*/ 2571750 w 2571750"/>
              <a:gd name="connsiteY11" fmla="*/ 1390650 h 1871662"/>
              <a:gd name="connsiteX12" fmla="*/ 2514600 w 2571750"/>
              <a:gd name="connsiteY12" fmla="*/ 1352550 h 1871662"/>
              <a:gd name="connsiteX13" fmla="*/ 2452687 w 2571750"/>
              <a:gd name="connsiteY13" fmla="*/ 1309687 h 1871662"/>
              <a:gd name="connsiteX14" fmla="*/ 2314575 w 2571750"/>
              <a:gd name="connsiteY14" fmla="*/ 1347787 h 1871662"/>
              <a:gd name="connsiteX15" fmla="*/ 1700212 w 2571750"/>
              <a:gd name="connsiteY15" fmla="*/ 1657350 h 1871662"/>
              <a:gd name="connsiteX16" fmla="*/ 1185862 w 2571750"/>
              <a:gd name="connsiteY16" fmla="*/ 1624012 h 1871662"/>
              <a:gd name="connsiteX17" fmla="*/ 681037 w 2571750"/>
              <a:gd name="connsiteY17" fmla="*/ 1871662 h 1871662"/>
              <a:gd name="connsiteX18" fmla="*/ 0 w 2571750"/>
              <a:gd name="connsiteY18" fmla="*/ 476250 h 187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71750" h="1871662">
                <a:moveTo>
                  <a:pt x="0" y="476250"/>
                </a:moveTo>
                <a:lnTo>
                  <a:pt x="266700" y="347662"/>
                </a:lnTo>
                <a:lnTo>
                  <a:pt x="814387" y="1466850"/>
                </a:lnTo>
                <a:lnTo>
                  <a:pt x="1314450" y="1233487"/>
                </a:lnTo>
                <a:lnTo>
                  <a:pt x="766762" y="123825"/>
                </a:lnTo>
                <a:lnTo>
                  <a:pt x="1033462" y="0"/>
                </a:lnTo>
                <a:lnTo>
                  <a:pt x="1676400" y="1343025"/>
                </a:lnTo>
                <a:lnTo>
                  <a:pt x="2219325" y="1071562"/>
                </a:lnTo>
                <a:lnTo>
                  <a:pt x="2281237" y="1009650"/>
                </a:lnTo>
                <a:lnTo>
                  <a:pt x="2295525" y="942975"/>
                </a:lnTo>
                <a:lnTo>
                  <a:pt x="2276475" y="842962"/>
                </a:lnTo>
                <a:lnTo>
                  <a:pt x="2571750" y="1390650"/>
                </a:lnTo>
                <a:lnTo>
                  <a:pt x="2514600" y="1352550"/>
                </a:lnTo>
                <a:lnTo>
                  <a:pt x="2452687" y="1309687"/>
                </a:lnTo>
                <a:lnTo>
                  <a:pt x="2314575" y="1347787"/>
                </a:lnTo>
                <a:lnTo>
                  <a:pt x="1700212" y="1657350"/>
                </a:lnTo>
                <a:lnTo>
                  <a:pt x="1185862" y="1624012"/>
                </a:lnTo>
                <a:lnTo>
                  <a:pt x="681037" y="1871662"/>
                </a:lnTo>
                <a:lnTo>
                  <a:pt x="0" y="47625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Graustabiel - De Beijer">
            <a:extLst>
              <a:ext uri="{FF2B5EF4-FFF2-40B4-BE49-F238E27FC236}">
                <a16:creationId xmlns:a16="http://schemas.microsoft.com/office/drawing/2014/main" id="{1B65D53C-DCB1-5903-00A8-8EC1FC052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83727"/>
            <a:ext cx="4069810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38B44A71-703F-4914-DDE7-0B4B2C28886E}"/>
              </a:ext>
            </a:extLst>
          </p:cNvPr>
          <p:cNvSpPr/>
          <p:nvPr/>
        </p:nvSpPr>
        <p:spPr>
          <a:xfrm>
            <a:off x="5305425" y="2769394"/>
            <a:ext cx="978694" cy="1254919"/>
          </a:xfrm>
          <a:custGeom>
            <a:avLst/>
            <a:gdLst>
              <a:gd name="connsiteX0" fmla="*/ 0 w 978694"/>
              <a:gd name="connsiteY0" fmla="*/ 235744 h 1254919"/>
              <a:gd name="connsiteX1" fmla="*/ 478631 w 978694"/>
              <a:gd name="connsiteY1" fmla="*/ 0 h 1254919"/>
              <a:gd name="connsiteX2" fmla="*/ 978694 w 978694"/>
              <a:gd name="connsiteY2" fmla="*/ 1012031 h 1254919"/>
              <a:gd name="connsiteX3" fmla="*/ 495300 w 978694"/>
              <a:gd name="connsiteY3" fmla="*/ 1254919 h 1254919"/>
              <a:gd name="connsiteX4" fmla="*/ 0 w 978694"/>
              <a:gd name="connsiteY4" fmla="*/ 235744 h 125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694" h="1254919">
                <a:moveTo>
                  <a:pt x="0" y="235744"/>
                </a:moveTo>
                <a:lnTo>
                  <a:pt x="478631" y="0"/>
                </a:lnTo>
                <a:lnTo>
                  <a:pt x="978694" y="1012031"/>
                </a:lnTo>
                <a:lnTo>
                  <a:pt x="495300" y="1254919"/>
                </a:lnTo>
                <a:lnTo>
                  <a:pt x="0" y="235744"/>
                </a:ln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9AAC76D6-A4C4-A587-0530-1E9621EF1989}"/>
              </a:ext>
            </a:extLst>
          </p:cNvPr>
          <p:cNvSpPr/>
          <p:nvPr/>
        </p:nvSpPr>
        <p:spPr>
          <a:xfrm>
            <a:off x="6084094" y="2569369"/>
            <a:ext cx="802481" cy="1264444"/>
          </a:xfrm>
          <a:custGeom>
            <a:avLst/>
            <a:gdLst>
              <a:gd name="connsiteX0" fmla="*/ 0 w 802481"/>
              <a:gd name="connsiteY0" fmla="*/ 111919 h 1264444"/>
              <a:gd name="connsiteX1" fmla="*/ 233362 w 802481"/>
              <a:gd name="connsiteY1" fmla="*/ 0 h 1264444"/>
              <a:gd name="connsiteX2" fmla="*/ 802481 w 802481"/>
              <a:gd name="connsiteY2" fmla="*/ 1140619 h 1264444"/>
              <a:gd name="connsiteX3" fmla="*/ 550069 w 802481"/>
              <a:gd name="connsiteY3" fmla="*/ 1264444 h 1264444"/>
              <a:gd name="connsiteX4" fmla="*/ 0 w 802481"/>
              <a:gd name="connsiteY4" fmla="*/ 111919 h 126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481" h="1264444">
                <a:moveTo>
                  <a:pt x="0" y="111919"/>
                </a:moveTo>
                <a:lnTo>
                  <a:pt x="233362" y="0"/>
                </a:lnTo>
                <a:lnTo>
                  <a:pt x="802481" y="1140619"/>
                </a:lnTo>
                <a:lnTo>
                  <a:pt x="550069" y="1264444"/>
                </a:lnTo>
                <a:lnTo>
                  <a:pt x="0" y="111919"/>
                </a:ln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8A0158AC-16EB-78A1-871A-D9455B488D68}"/>
              </a:ext>
            </a:extLst>
          </p:cNvPr>
          <p:cNvSpPr/>
          <p:nvPr/>
        </p:nvSpPr>
        <p:spPr>
          <a:xfrm>
            <a:off x="5748338" y="4257675"/>
            <a:ext cx="485775" cy="369094"/>
          </a:xfrm>
          <a:custGeom>
            <a:avLst/>
            <a:gdLst>
              <a:gd name="connsiteX0" fmla="*/ 0 w 485775"/>
              <a:gd name="connsiteY0" fmla="*/ 197644 h 369094"/>
              <a:gd name="connsiteX1" fmla="*/ 402431 w 485775"/>
              <a:gd name="connsiteY1" fmla="*/ 0 h 369094"/>
              <a:gd name="connsiteX2" fmla="*/ 485775 w 485775"/>
              <a:gd name="connsiteY2" fmla="*/ 173831 h 369094"/>
              <a:gd name="connsiteX3" fmla="*/ 90487 w 485775"/>
              <a:gd name="connsiteY3" fmla="*/ 369094 h 369094"/>
              <a:gd name="connsiteX4" fmla="*/ 0 w 485775"/>
              <a:gd name="connsiteY4" fmla="*/ 197644 h 36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775" h="369094">
                <a:moveTo>
                  <a:pt x="0" y="197644"/>
                </a:moveTo>
                <a:lnTo>
                  <a:pt x="402431" y="0"/>
                </a:lnTo>
                <a:lnTo>
                  <a:pt x="485775" y="173831"/>
                </a:lnTo>
                <a:lnTo>
                  <a:pt x="90487" y="369094"/>
                </a:lnTo>
                <a:lnTo>
                  <a:pt x="0" y="197644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39D2149-21BF-9488-BEDF-EB4A2AD0B7EA}"/>
              </a:ext>
            </a:extLst>
          </p:cNvPr>
          <p:cNvSpPr/>
          <p:nvPr/>
        </p:nvSpPr>
        <p:spPr>
          <a:xfrm>
            <a:off x="5481638" y="4772025"/>
            <a:ext cx="200025" cy="445294"/>
          </a:xfrm>
          <a:prstGeom prst="rect">
            <a:avLst/>
          </a:prstGeom>
          <a:solidFill>
            <a:srgbClr val="FF0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 met tekst, diagram, lijn, Plan&#10;&#10;Automatisch gegenereerde beschrijving">
            <a:extLst>
              <a:ext uri="{FF2B5EF4-FFF2-40B4-BE49-F238E27FC236}">
                <a16:creationId xmlns:a16="http://schemas.microsoft.com/office/drawing/2014/main" id="{F06871B2-F1CF-63FF-ADA1-0A8E041CB9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/>
          <a:stretch/>
        </p:blipFill>
        <p:spPr bwMode="auto">
          <a:xfrm>
            <a:off x="1724502" y="303702"/>
            <a:ext cx="3394500" cy="2928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Afbeelding 23" descr="Groen parkeren in Rotterdam">
            <a:extLst>
              <a:ext uri="{FF2B5EF4-FFF2-40B4-BE49-F238E27FC236}">
                <a16:creationId xmlns:a16="http://schemas.microsoft.com/office/drawing/2014/main" id="{63E2C238-BDC2-4100-0ABE-E0041DAA7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34" y="183726"/>
            <a:ext cx="3812722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Afbeelding 24" descr="Texel - 50 kWp">
            <a:extLst>
              <a:ext uri="{FF2B5EF4-FFF2-40B4-BE49-F238E27FC236}">
                <a16:creationId xmlns:a16="http://schemas.microsoft.com/office/drawing/2014/main" id="{6396B3B7-7851-5927-264D-9D7135F6D1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88" y="3013229"/>
            <a:ext cx="4238626" cy="2384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, schermopname, diagram, lijn&#10;&#10;Automatisch gegenereerde beschrijving">
            <a:extLst>
              <a:ext uri="{FF2B5EF4-FFF2-40B4-BE49-F238E27FC236}">
                <a16:creationId xmlns:a16="http://schemas.microsoft.com/office/drawing/2014/main" id="{6CF51A90-FBA6-01DD-326B-371261B383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46" y="3386301"/>
            <a:ext cx="3528256" cy="2011045"/>
          </a:xfrm>
          <a:prstGeom prst="rect">
            <a:avLst/>
          </a:prstGeom>
        </p:spPr>
      </p:pic>
      <p:pic>
        <p:nvPicPr>
          <p:cNvPr id="1028" name="Picture 4" descr="Campus II Texel Academy - Woontij">
            <a:extLst>
              <a:ext uri="{FF2B5EF4-FFF2-40B4-BE49-F238E27FC236}">
                <a16:creationId xmlns:a16="http://schemas.microsoft.com/office/drawing/2014/main" id="{77DEE46E-BCD2-299A-1CAF-AA855E2B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548" y="765440"/>
            <a:ext cx="1563755" cy="11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3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8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34590-C12C-28FF-2A53-2A22ED087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BAC20E7-58D0-474E-B1AC-A90629F1A6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De Kernwaarden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9E4D9BD-46A8-1992-F2F4-9E8CD7F535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nl-NL"/>
              <a:t>Hoe past dit op Texel?</a:t>
            </a:r>
          </a:p>
        </p:txBody>
      </p:sp>
      <p:pic>
        <p:nvPicPr>
          <p:cNvPr id="2" name="Afbeelding 1" descr="Afbeelding met transport, water, watervoertuig, buitenshuis&#10;&#10;Automatisch gegenereerde beschrijving">
            <a:extLst>
              <a:ext uri="{FF2B5EF4-FFF2-40B4-BE49-F238E27FC236}">
                <a16:creationId xmlns:a16="http://schemas.microsoft.com/office/drawing/2014/main" id="{918ADBDA-4321-0E90-59B8-E242F5E822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r="-35867"/>
          <a:stretch/>
        </p:blipFill>
        <p:spPr>
          <a:xfrm>
            <a:off x="8908026" y="2056742"/>
            <a:ext cx="4720738" cy="3886858"/>
          </a:xfrm>
          <a:prstGeom prst="rect">
            <a:avLst/>
          </a:prstGeom>
        </p:spPr>
      </p:pic>
      <p:pic>
        <p:nvPicPr>
          <p:cNvPr id="3" name="Afbeelding 2" descr="Afbeelding met hemel, buitenshuis, water, wolk&#10;&#10;Automatisch gegenereerde beschrijving">
            <a:extLst>
              <a:ext uri="{FF2B5EF4-FFF2-40B4-BE49-F238E27FC236}">
                <a16:creationId xmlns:a16="http://schemas.microsoft.com/office/drawing/2014/main" id="{D7C7987D-B61F-724A-F1B2-F9383CE93BB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6" r="9715"/>
          <a:stretch/>
        </p:blipFill>
        <p:spPr>
          <a:xfrm>
            <a:off x="0" y="2056741"/>
            <a:ext cx="1495806" cy="3886859"/>
          </a:xfrm>
          <a:prstGeom prst="rect">
            <a:avLst/>
          </a:prstGeom>
        </p:spPr>
      </p:pic>
      <p:pic>
        <p:nvPicPr>
          <p:cNvPr id="6" name="Afbeelding 5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CADB0291-724B-BFDB-7B57-93041954C5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EE2E307-B1D5-BC0D-D961-028BCC2FA5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8" name="Afbeelding 7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922B740D-79AF-F4A8-1E85-844E4A2B667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4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DAF2A-D7AA-1D8A-E259-F8B50262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6 Texelse kernwaardes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7489AA-44B8-47F7-20D1-C6E0DB1B9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Rust</a:t>
            </a:r>
          </a:p>
          <a:p>
            <a:r>
              <a:rPr lang="nl-NL"/>
              <a:t>Ruimte</a:t>
            </a:r>
          </a:p>
          <a:p>
            <a:r>
              <a:rPr lang="nl-NL"/>
              <a:t>Natuur</a:t>
            </a:r>
          </a:p>
          <a:p>
            <a:r>
              <a:rPr lang="nl-NL"/>
              <a:t>Cultuur historie</a:t>
            </a:r>
          </a:p>
          <a:p>
            <a:r>
              <a:rPr lang="nl-NL"/>
              <a:t>Landschappelijke kwaliteit</a:t>
            </a:r>
          </a:p>
          <a:p>
            <a:r>
              <a:rPr lang="nl-NL"/>
              <a:t>Nachtelijke duisternis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BDEF0C-236C-44F0-AB6B-2DC6B47F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16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0A4AC1-493C-FB11-BC26-07F5B0126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58C256-D96A-D541-573F-D872EB6B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7" name="Afbeelding 6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2BB174E2-BB8F-E698-6EDF-BBCBEB8162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24FDDA0-DF0B-80CB-CFDC-67DDC87E1872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9" name="Afbeelding 8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0B0B2EA8-5690-A5C1-1AA7-8DC78D97694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C4877F-E02F-D188-FEDA-3CDD077C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17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B08BEE-4F43-90DD-6801-86AC7A1D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843E3C4-64BF-C333-CFF0-49499918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EC9335D-FEB4-627B-EC82-D72C684E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20" y="0"/>
            <a:ext cx="935961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CC029CB-5D23-5AC3-697E-D7CDF738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18</a:t>
            </a:fld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B513609-B33D-CAC0-0198-3ECA59E1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EA0CDA0-1DBB-7F24-E65F-3481E9A7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83B3B7-660B-85F8-1CF8-E4B410DD4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279" t="61978" r="48201" b="18388"/>
          <a:stretch/>
        </p:blipFill>
        <p:spPr>
          <a:xfrm>
            <a:off x="1798656" y="198885"/>
            <a:ext cx="4787814" cy="577988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D5CCD53-9D89-88A9-B9FE-7BE15AEAA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368" y="3334039"/>
            <a:ext cx="6505651" cy="264472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9655F5C-1DE8-492C-0744-5CAD67AF41E7}"/>
              </a:ext>
            </a:extLst>
          </p:cNvPr>
          <p:cNvSpPr txBox="1"/>
          <p:nvPr/>
        </p:nvSpPr>
        <p:spPr>
          <a:xfrm>
            <a:off x="6813755" y="648929"/>
            <a:ext cx="2379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/>
              <a:t>Rust</a:t>
            </a:r>
          </a:p>
        </p:txBody>
      </p:sp>
    </p:spTree>
    <p:extLst>
      <p:ext uri="{BB962C8B-B14F-4D97-AF65-F5344CB8AC3E}">
        <p14:creationId xmlns:p14="http://schemas.microsoft.com/office/powerpoint/2010/main" val="355933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A6A887-56A1-5E40-583C-B2956F7F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19</a:t>
            </a:fld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9F10830-F125-B6A0-DB1E-A8303881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FB424E6-33C2-8DF6-AF72-CAAF4211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1ED483A-1E8F-E626-3A38-7D7C295F8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20" y="0"/>
            <a:ext cx="935961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3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FF1B0-A9D8-5190-705A-DB31402A1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69B9C1-8C50-B13D-BA07-666E774AE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2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89A3BB-2BEB-FF7E-C761-FEE7B1681F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827CDF-943A-A2BF-60DA-5847BB9C50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7" name="Afbeelding 6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06F9CFF6-DBAF-CCE9-EB28-A811D1C821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F698241-C498-B246-2307-727920A38C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9" name="Afbeelding 8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5E5D73E4-0657-274D-AE26-99CA7432382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pic>
        <p:nvPicPr>
          <p:cNvPr id="13" name="Afbeelding 12" descr="Afbeelding met buitenshuis, voertuig, Landvoertuig, gras&#10;&#10;Automatisch gegenereerde beschrijving">
            <a:extLst>
              <a:ext uri="{FF2B5EF4-FFF2-40B4-BE49-F238E27FC236}">
                <a16:creationId xmlns:a16="http://schemas.microsoft.com/office/drawing/2014/main" id="{E9678C51-CB49-4948-14F5-CE71E12285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48" y="1568187"/>
            <a:ext cx="6459793" cy="4844845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BFEF1B8-7B3C-47A4-275C-62B19223FB9F}"/>
              </a:ext>
            </a:extLst>
          </p:cNvPr>
          <p:cNvCxnSpPr>
            <a:cxnSpLocks/>
          </p:cNvCxnSpPr>
          <p:nvPr/>
        </p:nvCxnSpPr>
        <p:spPr>
          <a:xfrm>
            <a:off x="2979948" y="1568187"/>
            <a:ext cx="6459793" cy="4844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96E9412-108E-EDEB-B55F-A8EF23DF2E77}"/>
              </a:ext>
            </a:extLst>
          </p:cNvPr>
          <p:cNvCxnSpPr>
            <a:cxnSpLocks/>
          </p:cNvCxnSpPr>
          <p:nvPr/>
        </p:nvCxnSpPr>
        <p:spPr>
          <a:xfrm flipH="1">
            <a:off x="2979948" y="1568187"/>
            <a:ext cx="6459793" cy="4844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el 22">
            <a:extLst>
              <a:ext uri="{FF2B5EF4-FFF2-40B4-BE49-F238E27FC236}">
                <a16:creationId xmlns:a16="http://schemas.microsoft.com/office/drawing/2014/main" id="{9E23D06D-BA57-2A17-A170-7993CC49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Geen protest! Wel bewustwording opwekken</a:t>
            </a:r>
          </a:p>
        </p:txBody>
      </p:sp>
    </p:spTree>
    <p:extLst>
      <p:ext uri="{BB962C8B-B14F-4D97-AF65-F5344CB8AC3E}">
        <p14:creationId xmlns:p14="http://schemas.microsoft.com/office/powerpoint/2010/main" val="7704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813ABF0-3326-5E5E-74EE-4E98495D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20</a:t>
            </a:fld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78F6EAB-7588-D622-1D55-7368E800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3F41DFA-1D83-F079-909B-ADCE2462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BC7D285-0A59-5B2C-0A8D-4F78A33C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83" t="48148" r="55457" b="30667"/>
          <a:stretch/>
        </p:blipFill>
        <p:spPr>
          <a:xfrm>
            <a:off x="934720" y="452845"/>
            <a:ext cx="6461760" cy="6000205"/>
          </a:xfrm>
          <a:prstGeom prst="rect">
            <a:avLst/>
          </a:prstGeom>
        </p:spPr>
      </p:pic>
      <p:pic>
        <p:nvPicPr>
          <p:cNvPr id="8" name="Afbeelding 7" descr="Afbeelding met buitenshuis, hemel, wolk, weg&#10;&#10;Automatisch gegenereerde beschrijving">
            <a:extLst>
              <a:ext uri="{FF2B5EF4-FFF2-40B4-BE49-F238E27FC236}">
                <a16:creationId xmlns:a16="http://schemas.microsoft.com/office/drawing/2014/main" id="{986A94A6-A5D9-BE0C-336A-F2B98CD0C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51" y="3190875"/>
            <a:ext cx="4469785" cy="24091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8455235-77C5-EBB1-3A16-BB2E3A0E5874}"/>
              </a:ext>
            </a:extLst>
          </p:cNvPr>
          <p:cNvSpPr txBox="1"/>
          <p:nvPr/>
        </p:nvSpPr>
        <p:spPr>
          <a:xfrm>
            <a:off x="7649497" y="540774"/>
            <a:ext cx="3500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/>
              <a:t>Natuur en landschappelijke kwaliteit</a:t>
            </a:r>
          </a:p>
        </p:txBody>
      </p:sp>
      <p:pic>
        <p:nvPicPr>
          <p:cNvPr id="1026" name="Picture 2" descr="Voorkom wateroverlast, leg een wadi aan - Stichting Steenbreek">
            <a:extLst>
              <a:ext uri="{FF2B5EF4-FFF2-40B4-BE49-F238E27FC236}">
                <a16:creationId xmlns:a16="http://schemas.microsoft.com/office/drawing/2014/main" id="{B242DA13-ADCA-3E3A-8A53-96F7C299D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31" y="670339"/>
            <a:ext cx="2765734" cy="41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38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AA8E7B6-E4B7-F73B-B39F-3BAACAE1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21</a:t>
            </a:fld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83D2407-A795-E29E-59C5-39F51800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577FD82-84FC-03AE-513E-90FE06D8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52719DD-EC1E-050D-F0C8-98FFFD4FE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20" y="0"/>
            <a:ext cx="9359615" cy="6629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9250DF9-B50A-9C1A-A1E6-2842027FD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688" y="1226946"/>
            <a:ext cx="3099427" cy="455105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576E4CA-EF41-CF12-2855-B2F5E9AF41D0}"/>
              </a:ext>
            </a:extLst>
          </p:cNvPr>
          <p:cNvSpPr txBox="1"/>
          <p:nvPr/>
        </p:nvSpPr>
        <p:spPr>
          <a:xfrm>
            <a:off x="1071715" y="1075305"/>
            <a:ext cx="294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/>
              <a:t>Nachtelijke duisternis</a:t>
            </a:r>
          </a:p>
        </p:txBody>
      </p:sp>
    </p:spTree>
    <p:extLst>
      <p:ext uri="{BB962C8B-B14F-4D97-AF65-F5344CB8AC3E}">
        <p14:creationId xmlns:p14="http://schemas.microsoft.com/office/powerpoint/2010/main" val="254637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37372-0A47-A79F-0705-F8B3CF499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6CBA96-2C8C-DDCF-EEBA-CD520C00AC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Organisatie &amp; Beheer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15C26A-422C-7A43-B974-09BAFC55EA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nl-NL"/>
              <a:t>Wie gaat het doen?</a:t>
            </a:r>
          </a:p>
        </p:txBody>
      </p:sp>
      <p:pic>
        <p:nvPicPr>
          <p:cNvPr id="2" name="Afbeelding 1" descr="Afbeelding met transport, water, watervoertuig, buitenshuis&#10;&#10;Automatisch gegenereerde beschrijving">
            <a:extLst>
              <a:ext uri="{FF2B5EF4-FFF2-40B4-BE49-F238E27FC236}">
                <a16:creationId xmlns:a16="http://schemas.microsoft.com/office/drawing/2014/main" id="{E27A3050-B6B7-2528-2238-932F06CC0C2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r="-35867"/>
          <a:stretch/>
        </p:blipFill>
        <p:spPr>
          <a:xfrm>
            <a:off x="8908026" y="2056742"/>
            <a:ext cx="4720738" cy="3886858"/>
          </a:xfrm>
          <a:prstGeom prst="rect">
            <a:avLst/>
          </a:prstGeom>
        </p:spPr>
      </p:pic>
      <p:pic>
        <p:nvPicPr>
          <p:cNvPr id="3" name="Afbeelding 2" descr="Afbeelding met hemel, buitenshuis, water, wolk&#10;&#10;Automatisch gegenereerde beschrijving">
            <a:extLst>
              <a:ext uri="{FF2B5EF4-FFF2-40B4-BE49-F238E27FC236}">
                <a16:creationId xmlns:a16="http://schemas.microsoft.com/office/drawing/2014/main" id="{5F9F9D9C-EBB4-4242-DAA3-26FAD1F13C9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6" r="9715"/>
          <a:stretch/>
        </p:blipFill>
        <p:spPr>
          <a:xfrm>
            <a:off x="0" y="2056741"/>
            <a:ext cx="1495806" cy="3886859"/>
          </a:xfrm>
          <a:prstGeom prst="rect">
            <a:avLst/>
          </a:prstGeom>
        </p:spPr>
      </p:pic>
      <p:pic>
        <p:nvPicPr>
          <p:cNvPr id="6" name="Afbeelding 5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7FEAB450-6350-40D7-0183-EDAC673526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0866259-2126-D263-A046-9800231DD1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8" name="Afbeelding 7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A4AA693D-F53D-C4B2-17E1-D97ED8EEB0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C72E8-0F05-1B5A-197F-28AC7F67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70FA7-0934-045C-2D92-C87CFB6D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Alles in één!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A532E48-FC1F-8B27-9ECE-47D62C4B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23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863687F-7804-B728-EBD9-921D85CA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9D0DA8-DF5B-D066-3DC5-86816261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Tijdelijke huisvesting voor personeel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B30DDF2-AEB4-B485-1113-9AEBA3B031AC}"/>
              </a:ext>
            </a:extLst>
          </p:cNvPr>
          <p:cNvSpPr txBox="1">
            <a:spLocks/>
          </p:cNvSpPr>
          <p:nvPr/>
        </p:nvSpPr>
        <p:spPr>
          <a:xfrm>
            <a:off x="1276056" y="5937250"/>
            <a:ext cx="9639884" cy="565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800"/>
              <a:t>Het oprichten van een nieuwe en </a:t>
            </a:r>
            <a:r>
              <a:rPr lang="nl-NL" sz="2800" err="1"/>
              <a:t>eilandbrede</a:t>
            </a:r>
            <a:r>
              <a:rPr lang="nl-NL" sz="2800"/>
              <a:t> </a:t>
            </a:r>
            <a:r>
              <a:rPr lang="nl-NL" sz="2800" b="1"/>
              <a:t>wooncoöperatie!</a:t>
            </a:r>
          </a:p>
        </p:txBody>
      </p:sp>
      <p:pic>
        <p:nvPicPr>
          <p:cNvPr id="12" name="Afbeelding 11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2A5E64CA-D215-6FED-A842-6A02CB851AB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7939FF9-C837-64FB-9FE4-D59C39A0FE03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14" name="Afbeelding 13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6DAB0D4D-4E9C-884C-ABEA-7D476266B47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sp>
        <p:nvSpPr>
          <p:cNvPr id="20" name="Pijl: omlaag 19">
            <a:extLst>
              <a:ext uri="{FF2B5EF4-FFF2-40B4-BE49-F238E27FC236}">
                <a16:creationId xmlns:a16="http://schemas.microsoft.com/office/drawing/2014/main" id="{C0F39F93-FC5D-5B05-B15E-52BD51E7481A}"/>
              </a:ext>
            </a:extLst>
          </p:cNvPr>
          <p:cNvSpPr/>
          <p:nvPr/>
        </p:nvSpPr>
        <p:spPr>
          <a:xfrm>
            <a:off x="5889171" y="2703853"/>
            <a:ext cx="413657" cy="664579"/>
          </a:xfrm>
          <a:prstGeom prst="downArrow">
            <a:avLst/>
          </a:prstGeom>
          <a:solidFill>
            <a:srgbClr val="E9F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97D8DC2F-89AE-A0C9-E145-D1351938C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03" y="1709085"/>
            <a:ext cx="4317958" cy="102318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9A952F2-859D-281F-4545-56B8079F0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656" y="1846125"/>
            <a:ext cx="5364684" cy="749102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559BA479-A4ED-44D8-CE1A-9934BADB72A8}"/>
              </a:ext>
            </a:extLst>
          </p:cNvPr>
          <p:cNvSpPr txBox="1"/>
          <p:nvPr/>
        </p:nvSpPr>
        <p:spPr>
          <a:xfrm>
            <a:off x="5140778" y="3446334"/>
            <a:ext cx="191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/>
              <a:t>Ons ontwerp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4D27580-FB7C-9E08-7006-22C4F9C91478}"/>
              </a:ext>
            </a:extLst>
          </p:cNvPr>
          <p:cNvSpPr txBox="1"/>
          <p:nvPr/>
        </p:nvSpPr>
        <p:spPr>
          <a:xfrm>
            <a:off x="3189514" y="1871158"/>
            <a:ext cx="209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/>
              <a:t>Woningtekort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C701FBB-CDA1-D675-AA49-6C0C3B6DCF90}"/>
              </a:ext>
            </a:extLst>
          </p:cNvPr>
          <p:cNvSpPr txBox="1"/>
          <p:nvPr/>
        </p:nvSpPr>
        <p:spPr>
          <a:xfrm>
            <a:off x="6912430" y="1871158"/>
            <a:ext cx="260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/>
              <a:t>Personeelstekort</a:t>
            </a:r>
          </a:p>
        </p:txBody>
      </p:sp>
      <p:sp>
        <p:nvSpPr>
          <p:cNvPr id="16" name="Pijl: links/rechts 15">
            <a:extLst>
              <a:ext uri="{FF2B5EF4-FFF2-40B4-BE49-F238E27FC236}">
                <a16:creationId xmlns:a16="http://schemas.microsoft.com/office/drawing/2014/main" id="{197ADB44-46D0-5B06-3511-D4781685C5BD}"/>
              </a:ext>
            </a:extLst>
          </p:cNvPr>
          <p:cNvSpPr/>
          <p:nvPr/>
        </p:nvSpPr>
        <p:spPr>
          <a:xfrm>
            <a:off x="5562600" y="1917325"/>
            <a:ext cx="1066800" cy="369332"/>
          </a:xfrm>
          <a:prstGeom prst="leftRightArrow">
            <a:avLst/>
          </a:prstGeom>
          <a:solidFill>
            <a:srgbClr val="E9F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Plusteken 25">
            <a:extLst>
              <a:ext uri="{FF2B5EF4-FFF2-40B4-BE49-F238E27FC236}">
                <a16:creationId xmlns:a16="http://schemas.microsoft.com/office/drawing/2014/main" id="{CBBBB9C6-4300-E618-BB79-72E251454F51}"/>
              </a:ext>
            </a:extLst>
          </p:cNvPr>
          <p:cNvSpPr/>
          <p:nvPr/>
        </p:nvSpPr>
        <p:spPr>
          <a:xfrm>
            <a:off x="5771999" y="3975209"/>
            <a:ext cx="648000" cy="648000"/>
          </a:xfrm>
          <a:prstGeom prst="mathPlus">
            <a:avLst/>
          </a:prstGeom>
          <a:solidFill>
            <a:srgbClr val="E9F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F7530BA3-715F-90F9-F42A-C3DBCB636E99}"/>
              </a:ext>
            </a:extLst>
          </p:cNvPr>
          <p:cNvSpPr txBox="1"/>
          <p:nvPr/>
        </p:nvSpPr>
        <p:spPr>
          <a:xfrm>
            <a:off x="4410073" y="4657819"/>
            <a:ext cx="337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/>
              <a:t>Bestaande initiatieven</a:t>
            </a:r>
          </a:p>
        </p:txBody>
      </p:sp>
      <p:sp>
        <p:nvSpPr>
          <p:cNvPr id="28" name="Is gelijk aan 27">
            <a:extLst>
              <a:ext uri="{FF2B5EF4-FFF2-40B4-BE49-F238E27FC236}">
                <a16:creationId xmlns:a16="http://schemas.microsoft.com/office/drawing/2014/main" id="{95D6D5E7-07C9-9A61-9CBF-828D1F645A87}"/>
              </a:ext>
            </a:extLst>
          </p:cNvPr>
          <p:cNvSpPr/>
          <p:nvPr/>
        </p:nvSpPr>
        <p:spPr>
          <a:xfrm>
            <a:off x="5771999" y="5204367"/>
            <a:ext cx="648000" cy="648000"/>
          </a:xfrm>
          <a:prstGeom prst="mathEqual">
            <a:avLst/>
          </a:prstGeom>
          <a:solidFill>
            <a:srgbClr val="E9F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23" grpId="0"/>
      <p:bldP spid="11" grpId="0"/>
      <p:bldP spid="15" grpId="0"/>
      <p:bldP spid="16" grpId="0" animBg="1"/>
      <p:bldP spid="26" grpId="0" animBg="1"/>
      <p:bldP spid="27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6FF5A-6743-BBB1-26F4-030118896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8BD5B-15B4-0931-6518-2D6ED4A0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kan hieronder vallen?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100591-6761-4860-84E3-96D3DFA85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631315"/>
            <a:ext cx="9371948" cy="2962456"/>
          </a:xfrm>
        </p:spPr>
        <p:txBody>
          <a:bodyPr>
            <a:normAutofit/>
          </a:bodyPr>
          <a:lstStyle/>
          <a:p>
            <a:r>
              <a:rPr lang="nl-NL"/>
              <a:t>Nieuwe wooncampussen</a:t>
            </a:r>
          </a:p>
          <a:p>
            <a:r>
              <a:rPr lang="nl-NL" err="1"/>
              <a:t>Mobiliteitshub</a:t>
            </a:r>
            <a:r>
              <a:rPr lang="nl-NL"/>
              <a:t> concept</a:t>
            </a:r>
          </a:p>
          <a:p>
            <a:r>
              <a:rPr lang="nl-NL"/>
              <a:t>Beheer en planning</a:t>
            </a:r>
          </a:p>
          <a:p>
            <a:r>
              <a:rPr lang="nl-NL"/>
              <a:t>Ondersteuning of overname bestaande initiatieven</a:t>
            </a:r>
          </a:p>
          <a:p>
            <a:r>
              <a:rPr lang="nl-NL"/>
              <a:t>Platform voor hospita verhuur</a:t>
            </a:r>
          </a:p>
          <a:p>
            <a:r>
              <a:rPr lang="nl-NL"/>
              <a:t>Regelgeving essentiële beroepen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247AB5-BF35-BD91-F884-F7CCD5C0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24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E4AE19-CD8A-493B-A287-631B4016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6BD009-F58A-8BA7-0CB2-61B5856A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8" name="Afbeelding 7" descr="Afbeelding met kaart, tekst, Plan, diagram&#10;&#10;Automatisch gegenereerde beschrijving">
            <a:extLst>
              <a:ext uri="{FF2B5EF4-FFF2-40B4-BE49-F238E27FC236}">
                <a16:creationId xmlns:a16="http://schemas.microsoft.com/office/drawing/2014/main" id="{061555CE-ECA8-C51B-D2EB-55306EE00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14445" r="27239" b="11904"/>
          <a:stretch/>
        </p:blipFill>
        <p:spPr>
          <a:xfrm>
            <a:off x="8022272" y="1999022"/>
            <a:ext cx="3494816" cy="28599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AF52EB-94EB-4F38-0209-79B6F661C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27088"/>
            <a:ext cx="5421088" cy="2203824"/>
          </a:xfrm>
          <a:prstGeom prst="rect">
            <a:avLst/>
          </a:prstGeom>
        </p:spPr>
      </p:pic>
      <p:pic>
        <p:nvPicPr>
          <p:cNvPr id="3074" name="Picture 2" descr="Tijd beheer concept. Planning, organisatie van de werkdag. | Premium Vector">
            <a:extLst>
              <a:ext uri="{FF2B5EF4-FFF2-40B4-BE49-F238E27FC236}">
                <a16:creationId xmlns:a16="http://schemas.microsoft.com/office/drawing/2014/main" id="{D23BA26E-A495-0233-9609-AE0B5509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36" y="2156051"/>
            <a:ext cx="2545896" cy="254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ieuwbouw Texel Academy uitgesteld. Huisvesting gezocht voor deelnemers |  Noordhollands Dagblad">
            <a:extLst>
              <a:ext uri="{FF2B5EF4-FFF2-40B4-BE49-F238E27FC236}">
                <a16:creationId xmlns:a16="http://schemas.microsoft.com/office/drawing/2014/main" id="{4D77AE56-BD83-5DC5-229E-5081A05E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03" y="3526463"/>
            <a:ext cx="3987185" cy="22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tswijziging hospitaverhuur in voorbereiding | Nieuwssite BZK">
            <a:extLst>
              <a:ext uri="{FF2B5EF4-FFF2-40B4-BE49-F238E27FC236}">
                <a16:creationId xmlns:a16="http://schemas.microsoft.com/office/drawing/2014/main" id="{AD1178BB-117E-4F79-E957-0BF83845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88" y="2132699"/>
            <a:ext cx="3888900" cy="25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ruciale beroepen zijn onmisbaar in corona-tijd, maar de onderlinge  salarisverschillen zijn enorm | KRO-NCRV">
            <a:extLst>
              <a:ext uri="{FF2B5EF4-FFF2-40B4-BE49-F238E27FC236}">
                <a16:creationId xmlns:a16="http://schemas.microsoft.com/office/drawing/2014/main" id="{35828C5C-CEB9-481A-7088-8B658AF29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8999"/>
            <a:ext cx="5421088" cy="262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51777" y="2100286"/>
            <a:ext cx="6949440" cy="1034802"/>
          </a:xfrm>
        </p:spPr>
        <p:txBody>
          <a:bodyPr rtlCol="0">
            <a:normAutofit/>
          </a:bodyPr>
          <a:lstStyle/>
          <a:p>
            <a:pPr rtl="0"/>
            <a:r>
              <a:rPr lang="nl-NL"/>
              <a:t>Bedankt!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1795321" y="3023021"/>
            <a:ext cx="6949440" cy="449523"/>
          </a:xfrm>
        </p:spPr>
        <p:txBody>
          <a:bodyPr rtlCol="0">
            <a:normAutofit/>
          </a:bodyPr>
          <a:lstStyle/>
          <a:p>
            <a:pPr rtl="0"/>
            <a:r>
              <a:rPr lang="nl-NL"/>
              <a:t>Voor alle hulp en openheid deze periode</a:t>
            </a:r>
          </a:p>
        </p:txBody>
      </p:sp>
      <p:pic>
        <p:nvPicPr>
          <p:cNvPr id="2" name="Afbeelding 1" descr="Afbeelding met transport, water, watervoertuig, buitenshuis&#10;&#10;Automatisch gegenereerde beschrijving">
            <a:extLst>
              <a:ext uri="{FF2B5EF4-FFF2-40B4-BE49-F238E27FC236}">
                <a16:creationId xmlns:a16="http://schemas.microsoft.com/office/drawing/2014/main" id="{4CE09F00-23D5-EF1F-014B-2770101082F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r="-35867"/>
          <a:stretch/>
        </p:blipFill>
        <p:spPr>
          <a:xfrm>
            <a:off x="8908026" y="2056742"/>
            <a:ext cx="4720738" cy="3886858"/>
          </a:xfrm>
          <a:prstGeom prst="rect">
            <a:avLst/>
          </a:prstGeom>
        </p:spPr>
      </p:pic>
      <p:pic>
        <p:nvPicPr>
          <p:cNvPr id="3" name="Afbeelding 2" descr="Afbeelding met hemel, buitenshuis, water, wolk&#10;&#10;Automatisch gegenereerde beschrijving">
            <a:extLst>
              <a:ext uri="{FF2B5EF4-FFF2-40B4-BE49-F238E27FC236}">
                <a16:creationId xmlns:a16="http://schemas.microsoft.com/office/drawing/2014/main" id="{1DD3A29E-6868-476B-5987-6B93437AD22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6" r="9715"/>
          <a:stretch/>
        </p:blipFill>
        <p:spPr>
          <a:xfrm>
            <a:off x="0" y="2056741"/>
            <a:ext cx="1495806" cy="3886859"/>
          </a:xfrm>
          <a:prstGeom prst="rect">
            <a:avLst/>
          </a:prstGeom>
        </p:spPr>
      </p:pic>
      <p:pic>
        <p:nvPicPr>
          <p:cNvPr id="6" name="Afbeelding 5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98643EB4-9510-BFF8-90F0-D8AA89060E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DCFC9F5-1197-365B-4E1F-D69B597AC0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8" name="Afbeelding 7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AEFEA258-1684-93CC-6D19-3A2FEED500A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AFE483B3-9384-7C9D-F197-FAD42D8EF4A8}"/>
              </a:ext>
            </a:extLst>
          </p:cNvPr>
          <p:cNvSpPr txBox="1">
            <a:spLocks/>
          </p:cNvSpPr>
          <p:nvPr/>
        </p:nvSpPr>
        <p:spPr>
          <a:xfrm>
            <a:off x="1751777" y="4395284"/>
            <a:ext cx="6949440" cy="103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En zet door!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D5F33C2D-9856-C343-E27B-08452F9E12A3}"/>
              </a:ext>
            </a:extLst>
          </p:cNvPr>
          <p:cNvSpPr txBox="1">
            <a:spLocks/>
          </p:cNvSpPr>
          <p:nvPr/>
        </p:nvSpPr>
        <p:spPr>
          <a:xfrm>
            <a:off x="1791627" y="5318019"/>
            <a:ext cx="6949440" cy="44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Neem ons vooral mee om dit verder op te zetten</a:t>
            </a:r>
          </a:p>
        </p:txBody>
      </p:sp>
    </p:spTree>
    <p:extLst>
      <p:ext uri="{BB962C8B-B14F-4D97-AF65-F5344CB8AC3E}">
        <p14:creationId xmlns:p14="http://schemas.microsoft.com/office/powerpoint/2010/main" val="7922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81072-10FB-4724-CB10-48315C265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840F2-85C3-F9AD-3975-94E43CEA11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Geen protest! Wel bewustwording opwekken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DCC115-D871-6ACA-1A12-FB5CAF00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3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0E50673-D27D-95CF-3206-F80CC6D7C3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289089-D2D4-134A-20BE-BBE34078CF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7" name="Afbeelding 6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077706D3-69B9-3262-BC4E-C2D936B347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32453D3-BF52-B8BF-9C57-77670A8BE1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9" name="Afbeelding 8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EABCCE91-DE0D-114C-23E1-D5854DB830D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pic>
        <p:nvPicPr>
          <p:cNvPr id="13" name="Afbeelding 12" descr="Afbeelding met buitenshuis, voertuig, Landvoertuig, gras&#10;&#10;Automatisch gegenereerde beschrijving">
            <a:extLst>
              <a:ext uri="{FF2B5EF4-FFF2-40B4-BE49-F238E27FC236}">
                <a16:creationId xmlns:a16="http://schemas.microsoft.com/office/drawing/2014/main" id="{926D04ED-7502-9BA3-703B-553A10EC90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48" y="1568187"/>
            <a:ext cx="6459793" cy="4844845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498B8A8-6262-7AF2-32B8-25DD721A3564}"/>
              </a:ext>
            </a:extLst>
          </p:cNvPr>
          <p:cNvCxnSpPr>
            <a:cxnSpLocks/>
          </p:cNvCxnSpPr>
          <p:nvPr/>
        </p:nvCxnSpPr>
        <p:spPr>
          <a:xfrm>
            <a:off x="2979948" y="1568187"/>
            <a:ext cx="6459793" cy="4844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D4ED354B-143F-6C88-A18D-8B7ACB533A29}"/>
              </a:ext>
            </a:extLst>
          </p:cNvPr>
          <p:cNvCxnSpPr>
            <a:cxnSpLocks/>
          </p:cNvCxnSpPr>
          <p:nvPr/>
        </p:nvCxnSpPr>
        <p:spPr>
          <a:xfrm flipH="1">
            <a:off x="2979948" y="1568187"/>
            <a:ext cx="6459793" cy="4844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fbeelding 19" descr="Afbeelding met buitenshuis, auto, Landvoertuig, gras&#10;&#10;Automatisch gegenereerde beschrijving">
            <a:extLst>
              <a:ext uri="{FF2B5EF4-FFF2-40B4-BE49-F238E27FC236}">
                <a16:creationId xmlns:a16="http://schemas.microsoft.com/office/drawing/2014/main" id="{6B6DB97D-FF40-0D87-F571-5FD928653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3" y="2020500"/>
            <a:ext cx="5253624" cy="3940218"/>
          </a:xfrm>
          <a:prstGeom prst="rect">
            <a:avLst/>
          </a:prstGeom>
        </p:spPr>
      </p:pic>
      <p:pic>
        <p:nvPicPr>
          <p:cNvPr id="14" name="Afbeelding 13" descr="Afbeelding met buitenshuis, kleding, gras, persoon&#10;&#10;Automatisch gegenereerde beschrijving">
            <a:extLst>
              <a:ext uri="{FF2B5EF4-FFF2-40B4-BE49-F238E27FC236}">
                <a16:creationId xmlns:a16="http://schemas.microsoft.com/office/drawing/2014/main" id="{2FED7E69-7120-D459-F6FC-E4DDD8644D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27" y="2020501"/>
            <a:ext cx="2955163" cy="3940218"/>
          </a:xfrm>
          <a:prstGeom prst="rect">
            <a:avLst/>
          </a:prstGeom>
        </p:spPr>
      </p:pic>
      <p:pic>
        <p:nvPicPr>
          <p:cNvPr id="16" name="Afbeelding 15" descr="Afbeelding met buitenshuis, gras, schoeisel, boom&#10;&#10;Automatisch gegenereerde beschrijving">
            <a:extLst>
              <a:ext uri="{FF2B5EF4-FFF2-40B4-BE49-F238E27FC236}">
                <a16:creationId xmlns:a16="http://schemas.microsoft.com/office/drawing/2014/main" id="{FE976529-3827-7621-30B3-28A6685D9E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00" y="2020500"/>
            <a:ext cx="2955164" cy="39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853869C-F258-1399-885B-138018F2B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" y="5138874"/>
            <a:ext cx="6044169" cy="843982"/>
          </a:xfrm>
          <a:prstGeom prst="rect">
            <a:avLst/>
          </a:prstGeom>
        </p:spPr>
      </p:pic>
      <p:sp>
        <p:nvSpPr>
          <p:cNvPr id="2" name="Ti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Het vraagstuk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4</a:t>
            </a:fld>
            <a:endParaRPr lang="nl-NL"/>
          </a:p>
        </p:txBody>
      </p:sp>
      <p:sp>
        <p:nvSpPr>
          <p:cNvPr id="5" name="Tijdelijke aanduiding voor datum 4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9" name="Afbeelding 8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A8126978-9FFC-FEBD-A676-8DF4307584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307F621-DF78-E3F5-0E90-8BB1126410B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55E0B71-3391-41AB-D76D-21C5CC835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580" y="1845971"/>
            <a:ext cx="4743639" cy="1309244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B68C739A-4916-D468-AFAA-C63FE6F63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148" y="5801353"/>
            <a:ext cx="6964569" cy="780560"/>
          </a:xfrm>
          <a:prstGeom prst="rect">
            <a:avLst/>
          </a:prstGeom>
        </p:spPr>
      </p:pic>
      <p:pic>
        <p:nvPicPr>
          <p:cNvPr id="3" name="Afbeelding 2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D521AD57-D749-A5E2-73B1-9682C27DEA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50FEC18-1754-7D2D-5A67-EDFCC6EEF4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5896" y="3222266"/>
            <a:ext cx="6044169" cy="17980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6A21E1-B485-CA0A-9D03-6D3B3BEB5E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3" y="1669650"/>
            <a:ext cx="6392167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Ons team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5</a:t>
            </a:fld>
            <a:endParaRPr lang="nl-NL"/>
          </a:p>
        </p:txBody>
      </p:sp>
      <p:sp>
        <p:nvSpPr>
          <p:cNvPr id="5" name="Tijdelijke aanduiding voor datum 4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7" name="Afbeelding 6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FF40FCDE-3735-43F7-CF7B-C0C1AA2EAF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C2CB67F-2A33-43DE-6DC3-12C5861069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11" name="Afbeelding 10" descr="Afbeelding met persoon, Menselijk gezicht, buitenshuis, kleding&#10;&#10;Automatisch gegenereerde beschrijving">
            <a:extLst>
              <a:ext uri="{FF2B5EF4-FFF2-40B4-BE49-F238E27FC236}">
                <a16:creationId xmlns:a16="http://schemas.microsoft.com/office/drawing/2014/main" id="{D382CA63-8035-9840-021A-502569B979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32" y="1923069"/>
            <a:ext cx="1850532" cy="184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D199EFA-79F7-A7D9-15CF-9EA4E1ECFC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 b="28307"/>
          <a:stretch/>
        </p:blipFill>
        <p:spPr>
          <a:xfrm>
            <a:off x="3642714" y="1928985"/>
            <a:ext cx="1850531" cy="1839607"/>
          </a:xfrm>
          <a:prstGeom prst="rect">
            <a:avLst/>
          </a:prstGeom>
        </p:spPr>
      </p:pic>
      <p:pic>
        <p:nvPicPr>
          <p:cNvPr id="13" name="Afbeelding 12" descr="Afbeelding met persoon, Menselijk gezicht, buitenshuis, meer&#10;&#10;Automatisch gegenereerde beschrijving">
            <a:extLst>
              <a:ext uri="{FF2B5EF4-FFF2-40B4-BE49-F238E27FC236}">
                <a16:creationId xmlns:a16="http://schemas.microsoft.com/office/drawing/2014/main" id="{99F49046-8372-E420-5BC9-ACB581201B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95" y="1919434"/>
            <a:ext cx="1850531" cy="1853786"/>
          </a:xfrm>
          <a:prstGeom prst="rect">
            <a:avLst/>
          </a:prstGeom>
        </p:spPr>
      </p:pic>
      <p:pic>
        <p:nvPicPr>
          <p:cNvPr id="14" name="Afbeelding 13" descr="Afbeelding met Menselijk gezicht, persoon, muur, zwart-wit&#10;&#10;Automatisch gegenereerde beschrijving">
            <a:extLst>
              <a:ext uri="{FF2B5EF4-FFF2-40B4-BE49-F238E27FC236}">
                <a16:creationId xmlns:a16="http://schemas.microsoft.com/office/drawing/2014/main" id="{59D66A66-134D-B65A-560D-9E17D89861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55"/>
          <a:stretch/>
        </p:blipFill>
        <p:spPr bwMode="auto">
          <a:xfrm>
            <a:off x="8612868" y="1919434"/>
            <a:ext cx="1861850" cy="1844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516D6E6-0DEE-9C5F-B9FA-BF77AC021C05}"/>
              </a:ext>
            </a:extLst>
          </p:cNvPr>
          <p:cNvSpPr txBox="1"/>
          <p:nvPr/>
        </p:nvSpPr>
        <p:spPr>
          <a:xfrm>
            <a:off x="1288689" y="3860753"/>
            <a:ext cx="2093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Matthew Boerman</a:t>
            </a:r>
          </a:p>
          <a:p>
            <a:r>
              <a:rPr lang="nl-NL"/>
              <a:t>Civiele Techniek</a:t>
            </a:r>
          </a:p>
          <a:p>
            <a:r>
              <a:rPr lang="nl-NL" err="1"/>
              <a:t>Inholland</a:t>
            </a:r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A43C0CF-339A-C6EF-54D4-2869AB9572BB}"/>
              </a:ext>
            </a:extLst>
          </p:cNvPr>
          <p:cNvSpPr txBox="1"/>
          <p:nvPr/>
        </p:nvSpPr>
        <p:spPr>
          <a:xfrm>
            <a:off x="3765263" y="3854289"/>
            <a:ext cx="2093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Silke Jonker</a:t>
            </a:r>
          </a:p>
          <a:p>
            <a:r>
              <a:rPr lang="nl-NL"/>
              <a:t>Management van de Leefomgeving</a:t>
            </a:r>
          </a:p>
          <a:p>
            <a:r>
              <a:rPr lang="nl-NL"/>
              <a:t>Van Hall </a:t>
            </a:r>
            <a:r>
              <a:rPr lang="nl-NL" err="1"/>
              <a:t>Larenstein</a:t>
            </a:r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C6DB63B-554E-CA56-8CFC-A0C9A91F077A}"/>
              </a:ext>
            </a:extLst>
          </p:cNvPr>
          <p:cNvSpPr txBox="1"/>
          <p:nvPr/>
        </p:nvSpPr>
        <p:spPr>
          <a:xfrm>
            <a:off x="6241836" y="3854289"/>
            <a:ext cx="2093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Stefan van der Meer</a:t>
            </a:r>
          </a:p>
          <a:p>
            <a:r>
              <a:rPr lang="nl-NL"/>
              <a:t>Civiele Techniek</a:t>
            </a:r>
          </a:p>
          <a:p>
            <a:r>
              <a:rPr lang="nl-NL" err="1"/>
              <a:t>Inholland</a:t>
            </a:r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C6DE27D-A07F-F886-64AC-0DD8BB165384}"/>
              </a:ext>
            </a:extLst>
          </p:cNvPr>
          <p:cNvSpPr txBox="1"/>
          <p:nvPr/>
        </p:nvSpPr>
        <p:spPr>
          <a:xfrm>
            <a:off x="8718409" y="3854289"/>
            <a:ext cx="2093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Rik de Mink</a:t>
            </a:r>
          </a:p>
          <a:p>
            <a:r>
              <a:rPr lang="nl-NL"/>
              <a:t>Bouwkunde</a:t>
            </a:r>
          </a:p>
          <a:p>
            <a:r>
              <a:rPr lang="nl-NL" err="1"/>
              <a:t>Inholland</a:t>
            </a:r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F803959D-19E1-1EC5-1DC1-53BD07EE0B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575" y="4231366"/>
            <a:ext cx="280009" cy="18210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6ACF7E69-7216-7771-04B5-5C220535C4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592" y="3915709"/>
            <a:ext cx="211081" cy="24440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E945FB9A-4415-0A2A-8320-38578A84A2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892" y="4484718"/>
            <a:ext cx="192480" cy="191214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9B24436C-001E-2B79-0262-7FABB33DB7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6738" y="4231366"/>
            <a:ext cx="280009" cy="18210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DB795A84-154C-D6FF-CEDA-E3543110C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0755" y="3915709"/>
            <a:ext cx="211081" cy="244409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CB1FEE6F-FB7C-D28A-9F3C-8B6513B3F2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0055" y="4484718"/>
            <a:ext cx="192480" cy="191214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28166DD1-199C-2C8B-C585-637E021D8A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3311" y="4231366"/>
            <a:ext cx="280009" cy="18210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2D7E6989-C96F-4601-1F37-37B4642162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7328" y="3915709"/>
            <a:ext cx="211081" cy="244409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7074F759-F70B-305B-0427-2CA6D88627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6628" y="4484718"/>
            <a:ext cx="192480" cy="191214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9B24436C-001E-2B79-0262-7FABB33DB7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4995" y="4231366"/>
            <a:ext cx="280009" cy="182104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CB1FEE6F-FB7C-D28A-9F3C-8B6513B3F2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8312" y="4759038"/>
            <a:ext cx="192480" cy="191214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6BE07A76-D2C7-4861-DEB7-6AD5E6725C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3198" y="3939708"/>
            <a:ext cx="182707" cy="196410"/>
          </a:xfrm>
          <a:prstGeom prst="rect">
            <a:avLst/>
          </a:prstGeom>
        </p:spPr>
      </p:pic>
      <p:pic>
        <p:nvPicPr>
          <p:cNvPr id="3" name="Afbeelding 2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D7D0F020-06E1-CF28-4A0E-367A7BF2246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4B93-EB4E-60F0-07CF-67A0BE434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DF7EF-06CD-3E2A-2257-642E2E96D2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De knelpunten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8BA01D-05A7-0008-01E3-7B90E6B77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6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5BDDD2-F272-099C-F9E1-A1E9A8F9FD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781C00-9013-B098-8CD4-A31E1C2C68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9" name="Afbeelding 8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F9B7C9A4-3DBD-0CCC-735B-A1B18A6546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7F7B059-1589-66CF-19E0-658F27D7831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3" name="Afbeelding 2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3CC7DA00-1338-9F6F-37FA-6D5E8E9340E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04257B82-DF58-BF31-D058-2A52CCDAA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566001"/>
            <a:ext cx="9371948" cy="992928"/>
          </a:xfrm>
        </p:spPr>
        <p:txBody>
          <a:bodyPr>
            <a:normAutofit/>
          </a:bodyPr>
          <a:lstStyle/>
          <a:p>
            <a:r>
              <a:rPr lang="nl-NL"/>
              <a:t>Wat is geschikt om in te wonen?</a:t>
            </a:r>
          </a:p>
        </p:txBody>
      </p:sp>
      <p:pic>
        <p:nvPicPr>
          <p:cNvPr id="4098" name="Picture 2" descr="Kartent en Smurfit Kappa winnen designprijs met kartonnen tent | Change Inc.">
            <a:extLst>
              <a:ext uri="{FF2B5EF4-FFF2-40B4-BE49-F238E27FC236}">
                <a16:creationId xmlns:a16="http://schemas.microsoft.com/office/drawing/2014/main" id="{7E56BEF9-5954-EB3A-7BB7-253EE70D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6" y="2901043"/>
            <a:ext cx="6054171" cy="30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ieuwbouw Texel Academy uitgesteld. Huisvesting gezocht voor deelnemers |  Noordhollands Dagblad">
            <a:extLst>
              <a:ext uri="{FF2B5EF4-FFF2-40B4-BE49-F238E27FC236}">
                <a16:creationId xmlns:a16="http://schemas.microsoft.com/office/drawing/2014/main" id="{5B39FACC-110D-DFD4-BCEF-0D7C0A0AF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901043"/>
            <a:ext cx="5386454" cy="302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9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8A4DE-C9CD-C382-3AE9-95BED6708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A04B2-8584-F9A5-4FA0-9B433D876C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De knelpunten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3AE66F-ECB2-4F93-17A9-7B0AAA1C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7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C891888-3CE2-24C0-D7C0-6F93F1D298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A2FEEB-B2BB-3890-08E4-971448F59A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9" name="Afbeelding 8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EADAFDBF-6F15-D114-7B1A-51FF7A0C570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3C9CF73-C155-FCAF-9600-B1C8C2F357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3" name="Afbeelding 2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5D5CECAE-1E24-415F-5685-23684F43803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197E490B-82C8-9EEE-4EFE-1A52CEF83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9" y="2931367"/>
            <a:ext cx="8953175" cy="3032426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Cultuurhistorisch</a:t>
            </a:r>
          </a:p>
          <a:p>
            <a:pPr marL="0" indent="0">
              <a:buNone/>
            </a:pPr>
            <a:r>
              <a:rPr lang="nl-NL"/>
              <a:t>Natura2000</a:t>
            </a:r>
          </a:p>
          <a:p>
            <a:pPr marL="0" indent="0">
              <a:buNone/>
            </a:pPr>
            <a:r>
              <a:rPr lang="nl-NL"/>
              <a:t>Grondwaterbescherming</a:t>
            </a:r>
          </a:p>
          <a:p>
            <a:pPr marL="0" indent="0">
              <a:buNone/>
            </a:pPr>
            <a:r>
              <a:rPr lang="nl-NL"/>
              <a:t>Nieuwbouw plannen</a:t>
            </a:r>
          </a:p>
          <a:p>
            <a:pPr marL="0" indent="0">
              <a:buNone/>
            </a:pPr>
            <a:r>
              <a:rPr lang="nl-NL"/>
              <a:t>Habitatskering</a:t>
            </a:r>
          </a:p>
          <a:p>
            <a:pPr marL="0" indent="0">
              <a:buNone/>
            </a:pPr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A1CEEB2-9D54-5967-00C4-A51285656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568" y="0"/>
            <a:ext cx="4021394" cy="6619609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F9466AE8-89CA-B903-03B3-24B3BB918792}"/>
              </a:ext>
            </a:extLst>
          </p:cNvPr>
          <p:cNvSpPr/>
          <p:nvPr/>
        </p:nvSpPr>
        <p:spPr>
          <a:xfrm>
            <a:off x="1105020" y="2963876"/>
            <a:ext cx="698089" cy="322059"/>
          </a:xfrm>
          <a:prstGeom prst="rect">
            <a:avLst/>
          </a:prstGeom>
          <a:solidFill>
            <a:srgbClr val="FF1E1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D9F67F4C-5890-C568-FCDC-805905325639}"/>
              </a:ext>
            </a:extLst>
          </p:cNvPr>
          <p:cNvSpPr/>
          <p:nvPr/>
        </p:nvSpPr>
        <p:spPr>
          <a:xfrm>
            <a:off x="1105018" y="3394862"/>
            <a:ext cx="698089" cy="322059"/>
          </a:xfrm>
          <a:prstGeom prst="rect">
            <a:avLst/>
          </a:prstGeom>
          <a:solidFill>
            <a:srgbClr val="64E1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C2BE21B-DBDD-8835-7E02-0EE84DE40D4A}"/>
              </a:ext>
            </a:extLst>
          </p:cNvPr>
          <p:cNvSpPr/>
          <p:nvPr/>
        </p:nvSpPr>
        <p:spPr>
          <a:xfrm>
            <a:off x="1105018" y="3826815"/>
            <a:ext cx="698089" cy="322059"/>
          </a:xfrm>
          <a:prstGeom prst="rect">
            <a:avLst/>
          </a:prstGeom>
          <a:solidFill>
            <a:srgbClr val="08FD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3C93EFF9-3F7E-B4C1-EDEF-F9C70784446A}"/>
              </a:ext>
            </a:extLst>
          </p:cNvPr>
          <p:cNvSpPr/>
          <p:nvPr/>
        </p:nvSpPr>
        <p:spPr>
          <a:xfrm>
            <a:off x="1105018" y="4258768"/>
            <a:ext cx="698089" cy="322059"/>
          </a:xfrm>
          <a:prstGeom prst="rect">
            <a:avLst/>
          </a:prstGeom>
          <a:solidFill>
            <a:srgbClr val="ED20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D0C61BD4-D212-AB49-0E9B-424A30866F5C}"/>
              </a:ext>
            </a:extLst>
          </p:cNvPr>
          <p:cNvCxnSpPr>
            <a:cxnSpLocks/>
          </p:cNvCxnSpPr>
          <p:nvPr/>
        </p:nvCxnSpPr>
        <p:spPr>
          <a:xfrm>
            <a:off x="1105018" y="4915078"/>
            <a:ext cx="698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jdelijke aanduiding voor inhoud 10">
            <a:extLst>
              <a:ext uri="{FF2B5EF4-FFF2-40B4-BE49-F238E27FC236}">
                <a16:creationId xmlns:a16="http://schemas.microsoft.com/office/drawing/2014/main" id="{84CD3106-D0CD-E11F-98F5-0BCEF1961F6B}"/>
              </a:ext>
            </a:extLst>
          </p:cNvPr>
          <p:cNvSpPr txBox="1">
            <a:spLocks/>
          </p:cNvSpPr>
          <p:nvPr/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Wat is geschikt om in te wonen?</a:t>
            </a:r>
          </a:p>
          <a:p>
            <a:r>
              <a:rPr lang="nl-NL"/>
              <a:t>Waar kan en wil je nog bouwen?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1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9" grpId="0" animBg="1"/>
      <p:bldP spid="20" grpId="0" animBg="1"/>
      <p:bldP spid="21" grpId="0" animBg="1"/>
      <p:bldP spid="22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590F3-0FA8-245C-6926-4080E7D97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041C6-1DFD-34E1-16FA-BEBDEF8C4A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De knelpunten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2AB25B-44D7-9963-3A5A-02B9C7A0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8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FC9F13-D513-BD0F-AED5-CFDEE242B5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1AC67E-2CC6-1611-0E30-C75AF5E4DE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9" name="Afbeelding 8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264CD3DF-47D4-50F0-BD88-DFEEB95FA95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76E24EB-AFE7-B84C-0429-87A7E48435E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3" name="Afbeelding 2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61F4558C-5193-7645-E3C4-81A65230819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278842EE-C545-DB74-801F-554987866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Wat is geschikt om in te wonen?</a:t>
            </a:r>
          </a:p>
          <a:p>
            <a:r>
              <a:rPr lang="nl-NL"/>
              <a:t>Waar kan en wil je nog bouwen?</a:t>
            </a:r>
          </a:p>
          <a:p>
            <a:r>
              <a:rPr lang="nl-NL"/>
              <a:t>Hoe past dit op Texel?</a:t>
            </a:r>
          </a:p>
          <a:p>
            <a:pPr marL="0" indent="0">
              <a:buNone/>
            </a:pPr>
            <a:endParaRPr lang="nl-NL"/>
          </a:p>
        </p:txBody>
      </p:sp>
      <p:pic>
        <p:nvPicPr>
          <p:cNvPr id="1026" name="Picture 2" descr="Stichting Kernwaarden Texel">
            <a:extLst>
              <a:ext uri="{FF2B5EF4-FFF2-40B4-BE49-F238E27FC236}">
                <a16:creationId xmlns:a16="http://schemas.microsoft.com/office/drawing/2014/main" id="{03D18D50-7221-EF28-2872-6F4E3BB49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95" y="3789341"/>
            <a:ext cx="30480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98701C5-4392-03E0-F898-BC93DB3AD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5787" y="2866047"/>
            <a:ext cx="977301" cy="48007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5792E4D-DC9E-D255-2DC3-B9DE6ED0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4325" y="3341699"/>
            <a:ext cx="1380223" cy="48865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A790204-BDB0-C4D5-DE49-F3763B4FBD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5756" y="3832464"/>
            <a:ext cx="1337359" cy="45435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2B112C4-0E19-7002-A1BB-9F17FAF5C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6896" y="4251295"/>
            <a:ext cx="4895077" cy="51436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31CAFC3-7E73-9A3F-2C5B-27AB770214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8497" y="4760661"/>
            <a:ext cx="2751874" cy="47150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1BA0D27-D727-B9CA-6CD9-8FC93FEF0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6968" y="5240474"/>
            <a:ext cx="3994932" cy="4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CF783-10FE-5138-18A0-AE7EC0682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5EB49-B8C7-FFBE-499F-FB0D3EE56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De knelpunten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611C434-E435-85C2-F848-FAB1BFB9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9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796D834-6D4F-0AD2-5BA2-4EABBD07F4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l-NL"/>
              <a:t>14-01-2025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B7D9BB-53EB-5377-3FF8-19F688A14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nl-NL"/>
              <a:t>Tijdelijke huisvesting voor personeel</a:t>
            </a:r>
          </a:p>
        </p:txBody>
      </p:sp>
      <p:pic>
        <p:nvPicPr>
          <p:cNvPr id="9" name="Afbeelding 8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2D650F42-CA29-A8C9-C267-B6B8CBA09D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0" y="755131"/>
            <a:ext cx="1469774" cy="3611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BFA1CAE-7FB9-065A-CF87-5DD7879FCCF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080" y="167553"/>
            <a:ext cx="1469774" cy="415652"/>
          </a:xfrm>
          <a:prstGeom prst="rect">
            <a:avLst/>
          </a:prstGeom>
        </p:spPr>
      </p:pic>
      <p:pic>
        <p:nvPicPr>
          <p:cNvPr id="3" name="Afbeelding 2" descr="Afbeelding met logo, Graphics, schermopname, Lettertype&#10;&#10;Automatisch gegenereerde beschrijving">
            <a:extLst>
              <a:ext uri="{FF2B5EF4-FFF2-40B4-BE49-F238E27FC236}">
                <a16:creationId xmlns:a16="http://schemas.microsoft.com/office/drawing/2014/main" id="{87F764E5-CA01-F852-E517-11540E057E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1" y="1288252"/>
            <a:ext cx="1203468" cy="565630"/>
          </a:xfrm>
          <a:prstGeom prst="rect">
            <a:avLst/>
          </a:prstGeom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53831927-21A3-F51E-89EC-60F58316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Wat is geschikt om in te wonen?</a:t>
            </a:r>
          </a:p>
          <a:p>
            <a:r>
              <a:rPr lang="nl-NL"/>
              <a:t>Waar kan en wil je nog bouwen?</a:t>
            </a:r>
          </a:p>
          <a:p>
            <a:r>
              <a:rPr lang="nl-NL"/>
              <a:t>Hoe past dit op Texel?</a:t>
            </a:r>
          </a:p>
          <a:p>
            <a:r>
              <a:rPr lang="nl-NL"/>
              <a:t>Hoe is dit te organiseren?</a:t>
            </a:r>
          </a:p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583F85C-D46D-F8D9-AF88-FA178E693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607" y="3372339"/>
            <a:ext cx="3953427" cy="288647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08586ED-6ABB-4E19-2AA0-E13FD6A7B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9967" y="3331841"/>
            <a:ext cx="3982006" cy="2953162"/>
          </a:xfrm>
          <a:prstGeom prst="rect">
            <a:avLst/>
          </a:prstGeom>
        </p:spPr>
      </p:pic>
      <p:sp>
        <p:nvSpPr>
          <p:cNvPr id="17" name="Pijl: rechts 16">
            <a:extLst>
              <a:ext uri="{FF2B5EF4-FFF2-40B4-BE49-F238E27FC236}">
                <a16:creationId xmlns:a16="http://schemas.microsoft.com/office/drawing/2014/main" id="{A30924FB-4E4E-23F1-69AE-67ED29CFFA1E}"/>
              </a:ext>
            </a:extLst>
          </p:cNvPr>
          <p:cNvSpPr/>
          <p:nvPr/>
        </p:nvSpPr>
        <p:spPr>
          <a:xfrm>
            <a:off x="5643788" y="4537992"/>
            <a:ext cx="914400" cy="555171"/>
          </a:xfrm>
          <a:prstGeom prst="rightArrow">
            <a:avLst/>
          </a:prstGeom>
          <a:solidFill>
            <a:srgbClr val="E9F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7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2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F45112EA7E2F448198DFC65EEC86CA" ma:contentTypeVersion="16" ma:contentTypeDescription="Create a new document." ma:contentTypeScope="" ma:versionID="3e07a6cc0324967c91cd21fbe9e228d8">
  <xsd:schema xmlns:xsd="http://www.w3.org/2001/XMLSchema" xmlns:xs="http://www.w3.org/2001/XMLSchema" xmlns:p="http://schemas.microsoft.com/office/2006/metadata/properties" xmlns:ns3="f7142b30-07e8-4d5a-8c04-75420cf8758f" xmlns:ns4="7e6abf56-c10e-4457-b731-40e51b3aa5e0" targetNamespace="http://schemas.microsoft.com/office/2006/metadata/properties" ma:root="true" ma:fieldsID="dd68e8499f85ff4f59704ec7327cdacd" ns3:_="" ns4:_="">
    <xsd:import namespace="f7142b30-07e8-4d5a-8c04-75420cf8758f"/>
    <xsd:import namespace="7e6abf56-c10e-4457-b731-40e51b3aa5e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142b30-07e8-4d5a-8c04-75420cf87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abf56-c10e-4457-b731-40e51b3aa5e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7142b30-07e8-4d5a-8c04-75420cf8758f" xsi:nil="true"/>
  </documentManagement>
</p:properties>
</file>

<file path=customXml/itemProps1.xml><?xml version="1.0" encoding="utf-8"?>
<ds:datastoreItem xmlns:ds="http://schemas.openxmlformats.org/officeDocument/2006/customXml" ds:itemID="{C29CD9DF-D2C5-437B-8C2C-107E212019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4DEB2C-B275-42A5-8C1A-4B2AD0DEF7A2}">
  <ds:schemaRefs>
    <ds:schemaRef ds:uri="7e6abf56-c10e-4457-b731-40e51b3aa5e0"/>
    <ds:schemaRef ds:uri="f7142b30-07e8-4d5a-8c04-75420cf875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8AA1B74-3075-4D7A-AB11-D195623BC8BF}">
  <ds:schemaRefs>
    <ds:schemaRef ds:uri="7e6abf56-c10e-4457-b731-40e51b3aa5e0"/>
    <ds:schemaRef ds:uri="f7142b30-07e8-4d5a-8c04-75420cf875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Groep 7 - pitch expertmeeting</Template>
  <TotalTime>0</TotalTime>
  <Words>458</Words>
  <Application>Microsoft Office PowerPoint</Application>
  <PresentationFormat>Breedbeeld</PresentationFormat>
  <Paragraphs>157</Paragraphs>
  <Slides>25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8" baseType="lpstr">
      <vt:lpstr>Arial</vt:lpstr>
      <vt:lpstr>Corbel</vt:lpstr>
      <vt:lpstr>Ecologie 16:9</vt:lpstr>
      <vt:lpstr>Wonen waar je werkt:  Huisvesting voor tijdelijk personeel</vt:lpstr>
      <vt:lpstr>Geen protest! Wel bewustwording opwekken</vt:lpstr>
      <vt:lpstr>Geen protest! Wel bewustwording opwekken</vt:lpstr>
      <vt:lpstr>Het vraagstuk</vt:lpstr>
      <vt:lpstr>Ons team</vt:lpstr>
      <vt:lpstr>De knelpunten</vt:lpstr>
      <vt:lpstr>De knelpunten</vt:lpstr>
      <vt:lpstr>De knelpunten</vt:lpstr>
      <vt:lpstr>De knelpunten</vt:lpstr>
      <vt:lpstr>Woning types</vt:lpstr>
      <vt:lpstr>Samen met stakeholders</vt:lpstr>
      <vt:lpstr>Voorbeeld chalets </vt:lpstr>
      <vt:lpstr>Het Terrein</vt:lpstr>
      <vt:lpstr>PowerPoint-presentatie</vt:lpstr>
      <vt:lpstr>De Kernwaarden</vt:lpstr>
      <vt:lpstr>6 Texelse kernwaardes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Organisatie &amp; Beheer</vt:lpstr>
      <vt:lpstr>Alles in één!</vt:lpstr>
      <vt:lpstr>Wat kan hieronder vallen?</vt:lpstr>
      <vt:lpstr>Bedankt!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Boerman, Matthew</dc:creator>
  <cp:lastModifiedBy>Alinda Wiering</cp:lastModifiedBy>
  <cp:revision>3</cp:revision>
  <dcterms:created xsi:type="dcterms:W3CDTF">2025-01-14T08:42:14Z</dcterms:created>
  <dcterms:modified xsi:type="dcterms:W3CDTF">2025-01-16T09:29:38Z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0x0101000BF45112EA7E2F448198DFC65EEC86CA</vt:lpwstr>
  </property>
</Properties>
</file>